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8"/>
  </p:notesMasterIdLst>
  <p:sldIdLst>
    <p:sldId id="316" r:id="rId5"/>
    <p:sldId id="317" r:id="rId6"/>
    <p:sldId id="318" r:id="rId7"/>
    <p:sldId id="299" r:id="rId8"/>
    <p:sldId id="321" r:id="rId9"/>
    <p:sldId id="328" r:id="rId10"/>
    <p:sldId id="322" r:id="rId11"/>
    <p:sldId id="320" r:id="rId12"/>
    <p:sldId id="324" r:id="rId13"/>
    <p:sldId id="325" r:id="rId14"/>
    <p:sldId id="327" r:id="rId15"/>
    <p:sldId id="326" r:id="rId16"/>
    <p:sldId id="329" r:id="rId1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878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67" d="100"/>
          <a:sy n="67" d="100"/>
        </p:scale>
        <p:origin x="1284" y="32"/>
      </p:cViewPr>
      <p:guideLst>
        <p:guide pos="4878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2/1/2023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77350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83608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7806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59400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3086100" y="1499616"/>
            <a:ext cx="5397246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6.53</a:t>
            </a:r>
          </a:p>
          <a:p>
            <a:pPr algn="ctr"/>
            <a:endParaRPr lang="en-US" sz="13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828032" y="1874521"/>
            <a:ext cx="3284982" cy="1547583"/>
          </a:xfrm>
        </p:spPr>
        <p:txBody>
          <a:bodyPr anchor="b">
            <a:normAutofit/>
          </a:bodyPr>
          <a:lstStyle>
            <a:lvl1pPr algn="l">
              <a:defRPr sz="285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28032" y="3483864"/>
            <a:ext cx="3284982" cy="613370"/>
          </a:xfrm>
        </p:spPr>
        <p:txBody>
          <a:bodyPr>
            <a:normAutofit/>
          </a:bodyPr>
          <a:lstStyle>
            <a:lvl1pPr marL="0" indent="0" algn="l">
              <a:buNone/>
              <a:defRPr sz="135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1"/>
            <a:ext cx="5162789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544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253701" y="2149157"/>
            <a:ext cx="20574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50" b="1">
                <a:solidFill>
                  <a:schemeClr val="tx1"/>
                </a:solidFill>
                <a:latin typeface="+mj-lt"/>
              </a:defRPr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543300" y="2149157"/>
            <a:ext cx="20574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5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827458" y="2149157"/>
            <a:ext cx="20574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5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3420" y="4279392"/>
            <a:ext cx="17145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09600" y="4279392"/>
            <a:ext cx="17145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427321" y="3511296"/>
            <a:ext cx="17145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426464" y="4279392"/>
            <a:ext cx="1714500" cy="64008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723419" y="3511296"/>
            <a:ext cx="17145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009599" y="3511296"/>
            <a:ext cx="17145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628650" y="6356351"/>
            <a:ext cx="20574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3906" y="5943600"/>
            <a:ext cx="9160194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3906" y="5943601"/>
            <a:ext cx="9160194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9842" y="1681163"/>
            <a:ext cx="30861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3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1" y="2505076"/>
            <a:ext cx="3086100" cy="3081971"/>
          </a:xfrm>
        </p:spPr>
        <p:txBody>
          <a:bodyPr>
            <a:normAutofit/>
          </a:bodyPr>
          <a:lstStyle>
            <a:lvl1pPr marL="2143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1pPr>
            <a:lvl2pPr marL="5572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2pPr>
            <a:lvl3pPr marL="9001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3pPr>
            <a:lvl4pPr marL="12430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4pPr>
            <a:lvl5pPr marL="15859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0861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3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6"/>
            <a:ext cx="3086100" cy="3081971"/>
          </a:xfrm>
        </p:spPr>
        <p:txBody>
          <a:bodyPr>
            <a:normAutofit/>
          </a:bodyPr>
          <a:lstStyle>
            <a:lvl1pPr marL="2143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1pPr>
            <a:lvl2pPr marL="5572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2pPr>
            <a:lvl3pPr marL="9001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3pPr>
            <a:lvl4pPr marL="12430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4pPr>
            <a:lvl5pPr marL="15859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1750" y="2112264"/>
            <a:ext cx="150876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31750" y="5132470"/>
            <a:ext cx="150876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2084" y="3346704"/>
            <a:ext cx="150876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022064" y="3346704"/>
            <a:ext cx="150876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686943" y="3631616"/>
            <a:ext cx="7770114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4572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628650" y="6356351"/>
            <a:ext cx="20574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3374482" y="2450592"/>
            <a:ext cx="24003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6249872" y="2450592"/>
            <a:ext cx="24003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514349" y="2450592"/>
            <a:ext cx="24003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4349" y="2450593"/>
            <a:ext cx="24003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74482" y="2450592"/>
            <a:ext cx="24003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249872" y="2450592"/>
            <a:ext cx="24003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4894" y="3392424"/>
            <a:ext cx="20574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78156" y="704088"/>
            <a:ext cx="6787690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79576" y="1389889"/>
            <a:ext cx="6789420" cy="395859"/>
          </a:xfrm>
        </p:spPr>
        <p:txBody>
          <a:bodyPr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48723" y="3392424"/>
            <a:ext cx="20574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30079" y="3392424"/>
            <a:ext cx="20574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9141714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880" userDrawn="1">
          <p15:clr>
            <a:srgbClr val="FBAE40"/>
          </p15:clr>
        </p15:guide>
        <p15:guide id="2" pos="432" userDrawn="1">
          <p15:clr>
            <a:srgbClr val="FBAE40"/>
          </p15:clr>
        </p15:guide>
        <p15:guide id="3" pos="531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9576" y="704088"/>
            <a:ext cx="678942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2658" y="2002536"/>
            <a:ext cx="3675888" cy="393192"/>
          </a:xfrm>
        </p:spPr>
        <p:txBody>
          <a:bodyPr anchor="b">
            <a:normAutofit/>
          </a:bodyPr>
          <a:lstStyle>
            <a:lvl1pPr marL="0" indent="0">
              <a:buNone/>
              <a:defRPr sz="10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2658" y="2670048"/>
            <a:ext cx="3675888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773168" y="2002536"/>
            <a:ext cx="3874770" cy="393192"/>
          </a:xfrm>
        </p:spPr>
        <p:txBody>
          <a:bodyPr anchor="b">
            <a:normAutofit/>
          </a:bodyPr>
          <a:lstStyle>
            <a:lvl1pPr marL="0" indent="0">
              <a:buNone/>
              <a:defRPr sz="10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773168" y="2532888"/>
            <a:ext cx="387477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79576" y="1389889"/>
            <a:ext cx="6789420" cy="395859"/>
          </a:xfrm>
        </p:spPr>
        <p:txBody>
          <a:bodyPr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285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5799" y="3422952"/>
            <a:ext cx="548640" cy="457200"/>
          </a:xfrm>
        </p:spPr>
        <p:txBody>
          <a:bodyPr anchor="ctr"/>
          <a:lstStyle>
            <a:lvl1pPr marL="0" indent="0" algn="ctr">
              <a:buNone/>
              <a:defRPr sz="105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47447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06541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65635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29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85800" y="4224228"/>
            <a:ext cx="548640" cy="457200"/>
          </a:xfrm>
        </p:spPr>
        <p:txBody>
          <a:bodyPr anchor="ctr"/>
          <a:lstStyle>
            <a:lvl1pPr marL="0" indent="0" algn="ctr">
              <a:buNone/>
              <a:defRPr sz="105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83823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42917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2011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79293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561105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20199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7383870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974814" y="3570392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477436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068202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658967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3249732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840497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4431263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5022028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6794324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5612793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203558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385089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75854" y="4357456"/>
            <a:ext cx="480060" cy="27432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705334" y="4069080"/>
            <a:ext cx="774954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4020742" y="2055841"/>
            <a:ext cx="1345406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4059538" y="2466901"/>
            <a:ext cx="1267813" cy="224670"/>
          </a:xfrm>
        </p:spPr>
        <p:txBody>
          <a:bodyPr>
            <a:noAutofit/>
          </a:bodyPr>
          <a:lstStyle>
            <a:lvl1pPr marL="0" indent="0" algn="ctr">
              <a:buNone/>
              <a:defRPr sz="82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628650" y="6356351"/>
            <a:ext cx="20574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6943" y="1825625"/>
            <a:ext cx="7770114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706374" y="2313432"/>
            <a:ext cx="157734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6374" y="4496637"/>
            <a:ext cx="1577340" cy="27432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06374" y="4776530"/>
            <a:ext cx="1577340" cy="4572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9244" y="2432304"/>
            <a:ext cx="13716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2767493" y="2313432"/>
            <a:ext cx="157734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70632" y="4498909"/>
            <a:ext cx="1577340" cy="27432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70632" y="4778802"/>
            <a:ext cx="1577340" cy="4572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70363" y="2432304"/>
            <a:ext cx="13716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4831278" y="2313432"/>
            <a:ext cx="157734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834890" y="4494357"/>
            <a:ext cx="1577340" cy="27432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834890" y="4774250"/>
            <a:ext cx="1577340" cy="4572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34148" y="2432304"/>
            <a:ext cx="13716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6874014" y="2313432"/>
            <a:ext cx="157734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871716" y="4496629"/>
            <a:ext cx="1577340" cy="27432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871716" y="4776522"/>
            <a:ext cx="1577340" cy="4572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76884" y="2432304"/>
            <a:ext cx="13716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706374" y="1799082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2099" y="1913382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2805116" y="1799082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90841" y="1913382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4903859" y="1799082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89584" y="1913382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7002602" y="1799082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88327" y="1913382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6374" y="3443293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06374" y="3691331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04922" y="3447288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04922" y="3695369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03470" y="3447288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03470" y="3695369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002018" y="3447288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002018" y="3695369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06374" y="5745281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06374" y="5987343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04922" y="5741239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04922" y="5989320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903470" y="5741239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903470" y="5989320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002018" y="5741239"/>
            <a:ext cx="1440180" cy="22860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002018" y="5989320"/>
            <a:ext cx="1440180" cy="2286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706374" y="4113657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92099" y="4227957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2804922" y="4113657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2890647" y="4227957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4903470" y="4113657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4989195" y="4227957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7002018" y="4113657"/>
            <a:ext cx="144018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7087743" y="4227957"/>
            <a:ext cx="126873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771525" y="2004810"/>
            <a:ext cx="1371600" cy="173736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2845595" y="2004810"/>
            <a:ext cx="1371600" cy="173736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6993733" y="2004810"/>
            <a:ext cx="1371600" cy="173736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4919664" y="2004810"/>
            <a:ext cx="1371600" cy="173736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5800" y="3886200"/>
            <a:ext cx="1543050" cy="54864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800" y="4919472"/>
            <a:ext cx="1543050" cy="9144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759870" y="3886200"/>
            <a:ext cx="1543050" cy="54864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59870" y="4919472"/>
            <a:ext cx="1543050" cy="9144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908008" y="3886200"/>
            <a:ext cx="1543050" cy="54864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908008" y="4919472"/>
            <a:ext cx="1543050" cy="9144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833939" y="3886200"/>
            <a:ext cx="1543050" cy="54864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833939" y="4919472"/>
            <a:ext cx="1543050" cy="9144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85800" y="4544568"/>
            <a:ext cx="1543050" cy="2743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759870" y="4544568"/>
            <a:ext cx="1543050" cy="2743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08008" y="4544568"/>
            <a:ext cx="1543050" cy="2743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833939" y="4544568"/>
            <a:ext cx="1543050" cy="2743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1289305"/>
            <a:ext cx="30861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10287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900934" y="6356351"/>
            <a:ext cx="20574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8650" y="2816352"/>
            <a:ext cx="3086100" cy="2779776"/>
          </a:xfrm>
        </p:spPr>
        <p:txBody>
          <a:bodyPr>
            <a:normAutofit/>
          </a:bodyPr>
          <a:lstStyle>
            <a:lvl1pPr marL="0" indent="0">
              <a:lnSpc>
                <a:spcPts val="1800"/>
              </a:lnSpc>
              <a:buNone/>
              <a:defRPr sz="1050"/>
            </a:lvl1pPr>
            <a:lvl2pPr marL="342900" indent="0">
              <a:lnSpc>
                <a:spcPts val="1800"/>
              </a:lnSpc>
              <a:buNone/>
              <a:defRPr sz="1050"/>
            </a:lvl2pPr>
            <a:lvl3pPr marL="685800" indent="0">
              <a:lnSpc>
                <a:spcPts val="1800"/>
              </a:lnSpc>
              <a:buNone/>
              <a:defRPr sz="1050"/>
            </a:lvl3pPr>
            <a:lvl4pPr marL="1028700" indent="0">
              <a:lnSpc>
                <a:spcPts val="1800"/>
              </a:lnSpc>
              <a:buNone/>
              <a:defRPr sz="1050"/>
            </a:lvl4pPr>
            <a:lvl5pPr marL="1371600" indent="0">
              <a:lnSpc>
                <a:spcPts val="1800"/>
              </a:lnSpc>
              <a:buNone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4081132" y="457478"/>
            <a:ext cx="5072998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4078962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88398" y="1289305"/>
            <a:ext cx="41148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88002" y="2816352"/>
            <a:ext cx="3086100" cy="2779776"/>
          </a:xfrm>
        </p:spPr>
        <p:txBody>
          <a:bodyPr>
            <a:normAutofit/>
          </a:bodyPr>
          <a:lstStyle>
            <a:lvl1pPr marL="0" indent="0">
              <a:lnSpc>
                <a:spcPts val="1800"/>
              </a:lnSpc>
              <a:buNone/>
              <a:defRPr sz="1050"/>
            </a:lvl1pPr>
            <a:lvl2pPr marL="342900" indent="0">
              <a:lnSpc>
                <a:spcPts val="1800"/>
              </a:lnSpc>
              <a:buNone/>
              <a:defRPr sz="1050"/>
            </a:lvl2pPr>
            <a:lvl3pPr marL="685800" indent="0">
              <a:lnSpc>
                <a:spcPts val="1800"/>
              </a:lnSpc>
              <a:buNone/>
              <a:defRPr sz="1050"/>
            </a:lvl3pPr>
            <a:lvl4pPr marL="1028700" indent="0">
              <a:lnSpc>
                <a:spcPts val="1800"/>
              </a:lnSpc>
              <a:buNone/>
              <a:defRPr sz="1050"/>
            </a:lvl4pPr>
            <a:lvl5pPr marL="1371600" indent="0">
              <a:lnSpc>
                <a:spcPts val="1800"/>
              </a:lnSpc>
              <a:buNone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672084" y="1552575"/>
            <a:ext cx="4951476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14984" y="1755649"/>
            <a:ext cx="3230118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14984" y="3191257"/>
            <a:ext cx="2628901" cy="1798639"/>
          </a:xfrm>
        </p:spPr>
        <p:txBody>
          <a:bodyPr>
            <a:normAutofit/>
          </a:bodyPr>
          <a:lstStyle>
            <a:lvl1pPr marL="0" indent="0">
              <a:lnSpc>
                <a:spcPts val="2250"/>
              </a:lnSpc>
              <a:spcBef>
                <a:spcPts val="0"/>
              </a:spcBef>
              <a:buNone/>
              <a:defRPr sz="1350"/>
            </a:lvl1pPr>
            <a:lvl2pPr marL="342900" indent="0">
              <a:buNone/>
              <a:defRPr sz="1500"/>
            </a:lvl2pPr>
            <a:lvl3pPr marL="685800" indent="0">
              <a:buNone/>
              <a:defRPr sz="15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146493" y="447913"/>
            <a:ext cx="6999033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6364224" y="182881"/>
            <a:ext cx="2800909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36" y="2101501"/>
            <a:ext cx="2743200" cy="11887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0936" y="1692431"/>
            <a:ext cx="274320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48" y="3827739"/>
            <a:ext cx="2743200" cy="11887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48" y="3418669"/>
            <a:ext cx="274320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05015" y="2097489"/>
            <a:ext cx="2743200" cy="11887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705015" y="1688419"/>
            <a:ext cx="274320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711027" y="3823727"/>
            <a:ext cx="2743200" cy="11887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11027" y="3414657"/>
            <a:ext cx="274320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51984" y="5532210"/>
            <a:ext cx="2743200" cy="82296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51984" y="5123140"/>
            <a:ext cx="274320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867" y="0"/>
            <a:ext cx="4450653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12670" y="365126"/>
            <a:ext cx="425196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11369" y="2103120"/>
            <a:ext cx="4251960" cy="64008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1369" y="1691640"/>
            <a:ext cx="425196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7381" y="3319272"/>
            <a:ext cx="4251960" cy="36576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17381" y="2898648"/>
            <a:ext cx="425196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18328" y="4270248"/>
            <a:ext cx="4251960" cy="36576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18328" y="3858768"/>
            <a:ext cx="425196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19422" y="5230368"/>
            <a:ext cx="4251960" cy="64008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19422" y="4800600"/>
            <a:ext cx="4251960" cy="36576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19422" y="6356351"/>
            <a:ext cx="226314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49263" y="6356351"/>
            <a:ext cx="123444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880" userDrawn="1">
          <p15:clr>
            <a:srgbClr val="FBAE40"/>
          </p15:clr>
        </p15:guide>
        <p15:guide id="2" pos="1926" userDrawn="1">
          <p15:clr>
            <a:srgbClr val="5ACBF0"/>
          </p15:clr>
        </p15:guide>
        <p15:guide id="3" pos="3852" userDrawn="1">
          <p15:clr>
            <a:srgbClr val="5ACBF0"/>
          </p15:clr>
        </p15:guide>
        <p15:guide id="4" pos="5544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1" y="4773472"/>
            <a:ext cx="9141728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4895" y="365760"/>
            <a:ext cx="7739018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3646" y="2282238"/>
            <a:ext cx="3086100" cy="82296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25933" y="1854575"/>
            <a:ext cx="3086100" cy="428755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25126" y="3529584"/>
            <a:ext cx="3086100" cy="82296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25126" y="3099817"/>
            <a:ext cx="3086100" cy="428755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33552" y="2280435"/>
            <a:ext cx="3086100" cy="82296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33552" y="1856232"/>
            <a:ext cx="3086100" cy="428755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33552" y="3529584"/>
            <a:ext cx="3086100" cy="82296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733552" y="3099817"/>
            <a:ext cx="3086100" cy="428755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880" userDrawn="1">
          <p15:clr>
            <a:srgbClr val="FBAE40"/>
          </p15:clr>
        </p15:guide>
        <p15:guide id="2" pos="432" userDrawn="1">
          <p15:clr>
            <a:srgbClr val="FBAE40"/>
          </p15:clr>
        </p15:guide>
        <p15:guide id="3" pos="531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3906" y="5943600"/>
            <a:ext cx="9160194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3906" y="5943601"/>
            <a:ext cx="9160194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602281" y="2354311"/>
            <a:ext cx="1371600" cy="1315629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886581" y="2356582"/>
            <a:ext cx="1371600" cy="1316736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175997" y="2352030"/>
            <a:ext cx="1371600" cy="1316736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02466" y="2167999"/>
            <a:ext cx="1712784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13051" y="2172551"/>
            <a:ext cx="1712784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28750" y="2170279"/>
            <a:ext cx="1712784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4672585"/>
            <a:ext cx="7886700" cy="1299411"/>
          </a:xfrm>
        </p:spPr>
        <p:txBody>
          <a:bodyPr anchor="b">
            <a:normAutofit/>
          </a:bodyPr>
          <a:lstStyle>
            <a:lvl1pPr>
              <a:defRPr sz="3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9139714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3906" y="5943600"/>
            <a:ext cx="9160194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3906" y="5943601"/>
            <a:ext cx="9160194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602281" y="1982836"/>
            <a:ext cx="1371600" cy="1315629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97694" y="4243719"/>
            <a:ext cx="1577340" cy="11887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886581" y="1985107"/>
            <a:ext cx="1371600" cy="1316736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84488" y="4245991"/>
            <a:ext cx="1577340" cy="11887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175997" y="1980555"/>
            <a:ext cx="1371600" cy="1316736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66760" y="4241439"/>
            <a:ext cx="1577340" cy="118872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547700" y="3799982"/>
            <a:ext cx="1485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831375" y="3799982"/>
            <a:ext cx="1485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115050" y="3799982"/>
            <a:ext cx="1485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1619137" y="3497316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3886200" y="3487791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6149522" y="3492554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3906" y="5943600"/>
            <a:ext cx="9160194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3906" y="5943601"/>
            <a:ext cx="9160194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01390" y="2043763"/>
            <a:ext cx="13716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100" b="1">
                <a:solidFill>
                  <a:schemeClr val="tx1"/>
                </a:solidFill>
                <a:latin typeface="+mj-lt"/>
              </a:defRPr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883914" y="2043763"/>
            <a:ext cx="13716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1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174582" y="2043763"/>
            <a:ext cx="13716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1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41014" y="3862516"/>
            <a:ext cx="20574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1800"/>
              </a:lnSpc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31682" y="3862516"/>
            <a:ext cx="20574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1800"/>
              </a:lnSpc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258490" y="3862572"/>
            <a:ext cx="2057400" cy="1601787"/>
          </a:xfrm>
        </p:spPr>
        <p:txBody>
          <a:bodyPr>
            <a:noAutofit/>
          </a:bodyPr>
          <a:lstStyle>
            <a:lvl1pPr marL="0" indent="0" algn="ctr">
              <a:lnSpc>
                <a:spcPts val="1800"/>
              </a:lnSpc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628650" y="6356351"/>
            <a:ext cx="20574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5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85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880" userDrawn="1">
          <p15:clr>
            <a:srgbClr val="F26B43"/>
          </p15:clr>
        </p15:guide>
        <p15:guide id="2" pos="1440" userDrawn="1">
          <p15:clr>
            <a:srgbClr val="F26B43"/>
          </p15:clr>
        </p15:guide>
        <p15:guide id="3" pos="4320" userDrawn="1">
          <p15:clr>
            <a:srgbClr val="F26B43"/>
          </p15:clr>
        </p15:guide>
        <p15:guide id="4" pos="5328" userDrawn="1">
          <p15:clr>
            <a:srgbClr val="C35EA4"/>
          </p15:clr>
        </p15:guide>
        <p15:guide id="5" pos="432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www.pexels.com/photo/assorted-books-on-wooden-shelf-2943603/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www.pexels.com/photo/assorted-books-on-wooden-shelf-2943603/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www.pexels.com/photo/assorted-books-on-wooden-shelf-2943603/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exels.com/photo/assorted-books-on-wooden-shelf-2943603/" TargetMode="External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www.pexels.com/photo/assorted-books-on-wooden-shelf-2943603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490" y="1812897"/>
            <a:ext cx="7739018" cy="1058428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EA36F0D-BA53-82B6-AE30-56F2B0FD29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706409" y="2943193"/>
            <a:ext cx="3731181" cy="428755"/>
          </a:xfrm>
        </p:spPr>
        <p:txBody>
          <a:bodyPr/>
          <a:lstStyle/>
          <a:p>
            <a:pPr algn="ctr"/>
            <a:r>
              <a:rPr lang="en-AU" sz="1600" b="1" dirty="0"/>
              <a:t>UNITED THEOLOGICAL COLLEGE</a:t>
            </a:r>
          </a:p>
          <a:p>
            <a:pPr algn="ctr"/>
            <a:endParaRPr lang="en-AU" sz="1600" b="1" dirty="0"/>
          </a:p>
          <a:p>
            <a:pPr algn="ctr"/>
            <a:r>
              <a:rPr lang="en-AU" sz="1600" b="1" dirty="0"/>
              <a:t>Tutorial Video</a:t>
            </a:r>
          </a:p>
        </p:txBody>
      </p:sp>
    </p:spTree>
    <p:extLst>
      <p:ext uri="{BB962C8B-B14F-4D97-AF65-F5344CB8AC3E}">
        <p14:creationId xmlns:p14="http://schemas.microsoft.com/office/powerpoint/2010/main" val="30249342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387927"/>
            <a:ext cx="7739018" cy="659823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D607E4A-D04D-BF23-3BE3-B20A5C7AE9B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1481" y="1297290"/>
            <a:ext cx="3086100" cy="428755"/>
          </a:xfrm>
        </p:spPr>
        <p:txBody>
          <a:bodyPr/>
          <a:lstStyle/>
          <a:p>
            <a:r>
              <a:rPr lang="en-AU" sz="1600" dirty="0"/>
              <a:t>BOOK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2D6E175-A075-D621-3D38-8CE074CA1FD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96" t="36791" r="6875" b="37071"/>
          <a:stretch/>
        </p:blipFill>
        <p:spPr>
          <a:xfrm>
            <a:off x="273152" y="1925063"/>
            <a:ext cx="8597695" cy="97155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AF2084E-CA7D-6CF7-59BD-E5DF05E8221A}"/>
              </a:ext>
            </a:extLst>
          </p:cNvPr>
          <p:cNvSpPr txBox="1"/>
          <p:nvPr/>
        </p:nvSpPr>
        <p:spPr>
          <a:xfrm>
            <a:off x="421158" y="3238240"/>
            <a:ext cx="8449366" cy="9679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50000"/>
              </a:lnSpc>
            </a:pP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O'Donnell, K. (2019).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Broken Bodies: The Eucharist, Mary and the Body in Trauma Theology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. SCM Press.</a:t>
            </a:r>
            <a:endParaRPr lang="en-AU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10" name="Picture 9" descr="A shelf with many books on it&#10;&#10;Description automatically generated with low confidence">
            <a:extLst>
              <a:ext uri="{FF2B5EF4-FFF2-40B4-BE49-F238E27FC236}">
                <a16:creationId xmlns:a16="http://schemas.microsoft.com/office/drawing/2014/main" id="{FE9FE3E3-955B-F398-6456-01ABEAD86D7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55567" b="-11985"/>
          <a:stretch/>
        </p:blipFill>
        <p:spPr>
          <a:xfrm>
            <a:off x="0" y="4735041"/>
            <a:ext cx="9144000" cy="269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47176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387927"/>
            <a:ext cx="7739018" cy="659823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D607E4A-D04D-BF23-3BE3-B20A5C7AE9B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5976" y="1409570"/>
            <a:ext cx="3086100" cy="428755"/>
          </a:xfrm>
        </p:spPr>
        <p:txBody>
          <a:bodyPr/>
          <a:lstStyle/>
          <a:p>
            <a:r>
              <a:rPr lang="en-AU" sz="1600" dirty="0"/>
              <a:t>E-BOOK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2D6E175-A075-D621-3D38-8CE074CA1FD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96" t="36791" r="6875" b="37071"/>
          <a:stretch/>
        </p:blipFill>
        <p:spPr>
          <a:xfrm>
            <a:off x="358376" y="2026233"/>
            <a:ext cx="8597695" cy="97155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AF2084E-CA7D-6CF7-59BD-E5DF05E8221A}"/>
              </a:ext>
            </a:extLst>
          </p:cNvPr>
          <p:cNvSpPr txBox="1"/>
          <p:nvPr/>
        </p:nvSpPr>
        <p:spPr>
          <a:xfrm>
            <a:off x="505976" y="3244719"/>
            <a:ext cx="7799824" cy="8042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04800" indent="-304800" algn="l">
              <a:lnSpc>
                <a:spcPct val="120000"/>
              </a:lnSpc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Kateusz, A. (2019).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Mary and Early Christian Women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. Palgrave Macmillan. https://a.co/d/bIIPk5O</a:t>
            </a:r>
            <a:endParaRPr lang="en-AU" sz="1900" b="1" dirty="0">
              <a:effectLst/>
              <a:latin typeface="Helvetica ligh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" name="Picture 2" descr="A shelf with many books on it&#10;&#10;Description automatically generated with low confidence">
            <a:extLst>
              <a:ext uri="{FF2B5EF4-FFF2-40B4-BE49-F238E27FC236}">
                <a16:creationId xmlns:a16="http://schemas.microsoft.com/office/drawing/2014/main" id="{C3BBC3D8-02AA-CD76-1572-1F8E873254C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55567" b="-11985"/>
          <a:stretch/>
        </p:blipFill>
        <p:spPr>
          <a:xfrm>
            <a:off x="0" y="4735041"/>
            <a:ext cx="9144000" cy="269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19688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387927"/>
            <a:ext cx="7739018" cy="659823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D607E4A-D04D-BF23-3BE3-B20A5C7AE9B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72626" y="1203797"/>
            <a:ext cx="4199374" cy="428755"/>
          </a:xfrm>
        </p:spPr>
        <p:txBody>
          <a:bodyPr/>
          <a:lstStyle/>
          <a:p>
            <a:r>
              <a:rPr lang="en-AU" sz="1600" dirty="0"/>
              <a:t>CHAPTER IN EDITED BOOK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549F8EC-86C9-FFC5-F2FE-9D5A4BC63D1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523" b="59816"/>
          <a:stretch/>
        </p:blipFill>
        <p:spPr>
          <a:xfrm>
            <a:off x="-1" y="1603366"/>
            <a:ext cx="9144000" cy="103918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DD0850B-543E-72FB-E361-E069B1958C3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30" t="38797" r="63933" b="44683"/>
          <a:stretch/>
        </p:blipFill>
        <p:spPr>
          <a:xfrm>
            <a:off x="444063" y="2584921"/>
            <a:ext cx="2828925" cy="49530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626A1F4C-8BFE-0C70-034E-3E170234E503}"/>
              </a:ext>
            </a:extLst>
          </p:cNvPr>
          <p:cNvSpPr txBox="1"/>
          <p:nvPr/>
        </p:nvSpPr>
        <p:spPr>
          <a:xfrm>
            <a:off x="314899" y="3142264"/>
            <a:ext cx="8514199" cy="1289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50000"/>
              </a:lnSpc>
            </a:pPr>
            <a:r>
              <a:rPr lang="en-AU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Keck, L. (1995). The Gospel of John: Introduction, Commentary, and Reflections. In L. E. Keck (Ed.), </a:t>
            </a:r>
            <a:r>
              <a:rPr lang="en-AU" sz="1800" i="1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The New Interpreter’s Bible: A Commentary in Twelve Volumes</a:t>
            </a:r>
            <a:r>
              <a:rPr lang="en-AU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(Vol. IX., pp. 605–609). Abingdon Press.</a:t>
            </a:r>
          </a:p>
        </p:txBody>
      </p:sp>
      <p:pic>
        <p:nvPicPr>
          <p:cNvPr id="15" name="Picture 14" descr="A shelf with many books on it&#10;&#10;Description automatically generated with low confidence">
            <a:extLst>
              <a:ext uri="{FF2B5EF4-FFF2-40B4-BE49-F238E27FC236}">
                <a16:creationId xmlns:a16="http://schemas.microsoft.com/office/drawing/2014/main" id="{2FAF1E2A-5B88-E514-BC44-CB87F2F538F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55567" b="-11985"/>
          <a:stretch/>
        </p:blipFill>
        <p:spPr>
          <a:xfrm>
            <a:off x="0" y="4735041"/>
            <a:ext cx="9144000" cy="269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08963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6A1F4C-8BFE-0C70-034E-3E170234E503}"/>
              </a:ext>
            </a:extLst>
          </p:cNvPr>
          <p:cNvSpPr txBox="1"/>
          <p:nvPr/>
        </p:nvSpPr>
        <p:spPr>
          <a:xfrm>
            <a:off x="314900" y="539021"/>
            <a:ext cx="8514199" cy="44673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effectLst/>
                <a:latin typeface="MS Shell Dlg 2" panose="020B0604030504040204" pitchFamily="34" charset="0"/>
                <a:ea typeface="Calibri" panose="020F0502020204030204" pitchFamily="34" charset="0"/>
              </a:rPr>
              <a:t>BIBLIOGRAPHY </a:t>
            </a:r>
          </a:p>
          <a:p>
            <a:pPr algn="ctr"/>
            <a:endParaRPr lang="en-AU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457200" indent="-457200">
              <a:lnSpc>
                <a:spcPct val="150000"/>
              </a:lnSpc>
            </a:pP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Green, J. B. (1992). The Social Status of Mary in Luke 1:5-2:52: A Plea for Methodological Integration.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Biblica, 73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(1), 457-472. </a:t>
            </a:r>
            <a:endParaRPr lang="en-AU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457200" indent="-457200">
              <a:lnSpc>
                <a:spcPct val="150000"/>
              </a:lnSpc>
            </a:pP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Kateusz, A. (2019).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Mary and Early Christian Women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. Palgrave Macmillan.</a:t>
            </a:r>
            <a:endParaRPr lang="en-AU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457200" indent="-457200">
              <a:lnSpc>
                <a:spcPct val="150000"/>
              </a:lnSpc>
            </a:pP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O'Donnell, K. (2019).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Broken Bodies: The Eucharist, Mary and the Body in Trauma Theology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. SCM Press.</a:t>
            </a:r>
            <a:endParaRPr lang="en-AU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457200" indent="-457200">
              <a:lnSpc>
                <a:spcPct val="150000"/>
              </a:lnSpc>
            </a:pPr>
            <a:r>
              <a:rPr lang="en-US" sz="20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Pitre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, B. (2018).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Jesus and the Jewish Roots of Mary: Unveiling the Mother of the Messiah. 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Image.</a:t>
            </a:r>
            <a:endParaRPr lang="en-AU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457200" indent="-457200">
              <a:lnSpc>
                <a:spcPct val="150000"/>
              </a:lnSpc>
            </a:pPr>
            <a:endParaRPr lang="en-AU" sz="2000" dirty="0">
              <a:effectLst/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pic>
        <p:nvPicPr>
          <p:cNvPr id="15" name="Picture 14" descr="A shelf with many books on it&#10;&#10;Description automatically generated with low confidence">
            <a:extLst>
              <a:ext uri="{FF2B5EF4-FFF2-40B4-BE49-F238E27FC236}">
                <a16:creationId xmlns:a16="http://schemas.microsoft.com/office/drawing/2014/main" id="{2FAF1E2A-5B88-E514-BC44-CB87F2F538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55567" b="-11985"/>
          <a:stretch/>
        </p:blipFill>
        <p:spPr>
          <a:xfrm>
            <a:off x="0" y="4735041"/>
            <a:ext cx="9144000" cy="269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5632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540327"/>
            <a:ext cx="7739018" cy="1325880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EA36F0D-BA53-82B6-AE30-56F2B0FD295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712286" y="1502562"/>
            <a:ext cx="3719428" cy="923330"/>
          </a:xfrm>
        </p:spPr>
        <p:txBody>
          <a:bodyPr/>
          <a:lstStyle/>
          <a:p>
            <a:pPr algn="ctr">
              <a:lnSpc>
                <a:spcPct val="150000"/>
              </a:lnSpc>
            </a:pPr>
            <a:r>
              <a:rPr lang="en-AU" sz="1600" b="1" dirty="0"/>
              <a:t>UNITED THEOLOGICAL COLLEGE</a:t>
            </a:r>
            <a:endParaRPr lang="en-AU" sz="1100" b="1" dirty="0"/>
          </a:p>
          <a:p>
            <a:pPr algn="ctr">
              <a:lnSpc>
                <a:spcPct val="150000"/>
              </a:lnSpc>
            </a:pPr>
            <a:r>
              <a:rPr lang="en-AU" sz="1600" b="1" dirty="0"/>
              <a:t>Tutorial Video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130F044-1434-0087-B0DA-58B341972922}"/>
              </a:ext>
            </a:extLst>
          </p:cNvPr>
          <p:cNvSpPr txBox="1"/>
          <p:nvPr/>
        </p:nvSpPr>
        <p:spPr>
          <a:xfrm>
            <a:off x="1575842" y="2828442"/>
            <a:ext cx="4544983" cy="12920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dirty="0"/>
              <a:t>This video will cover:</a:t>
            </a:r>
          </a:p>
          <a:p>
            <a:pPr marL="214313" indent="-214313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How to use in-text referencing </a:t>
            </a:r>
          </a:p>
          <a:p>
            <a:pPr marL="214313" indent="-214313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How to format your reference list</a:t>
            </a:r>
          </a:p>
        </p:txBody>
      </p:sp>
    </p:spTree>
    <p:extLst>
      <p:ext uri="{BB962C8B-B14F-4D97-AF65-F5344CB8AC3E}">
        <p14:creationId xmlns:p14="http://schemas.microsoft.com/office/powerpoint/2010/main" val="29008168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540327"/>
            <a:ext cx="7739018" cy="1325880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CC8FFC7-ABD1-C46C-B623-42BDDD51E5F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45613" y="1866207"/>
            <a:ext cx="4555112" cy="1153218"/>
          </a:xfrm>
        </p:spPr>
        <p:txBody>
          <a:bodyPr/>
          <a:lstStyle/>
          <a:p>
            <a:r>
              <a:rPr lang="en-AU" sz="2800" dirty="0"/>
              <a:t>What is APA referencing?</a:t>
            </a:r>
          </a:p>
        </p:txBody>
      </p:sp>
    </p:spTree>
    <p:extLst>
      <p:ext uri="{BB962C8B-B14F-4D97-AF65-F5344CB8AC3E}">
        <p14:creationId xmlns:p14="http://schemas.microsoft.com/office/powerpoint/2010/main" val="5320543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2713" y="150669"/>
            <a:ext cx="7739018" cy="994410"/>
          </a:xfrm>
        </p:spPr>
        <p:txBody>
          <a:bodyPr>
            <a:normAutofit/>
          </a:bodyPr>
          <a:lstStyle/>
          <a:p>
            <a:r>
              <a:rPr lang="en-ZA" sz="2400" dirty="0"/>
              <a:t>APA Referencing Style 7</a:t>
            </a:r>
            <a:r>
              <a:rPr lang="en-ZA" sz="2400" baseline="30000" dirty="0"/>
              <a:t>th</a:t>
            </a:r>
            <a:r>
              <a:rPr lang="en-ZA" sz="2400" dirty="0"/>
              <a:t> edition</a:t>
            </a:r>
            <a:endParaRPr lang="en-US" sz="24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5624513"/>
            <a:ext cx="205740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E5C154E-8B36-F7DE-3ED5-658108AF1D9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8362" y="1090982"/>
            <a:ext cx="3086100" cy="321566"/>
          </a:xfrm>
        </p:spPr>
        <p:txBody>
          <a:bodyPr/>
          <a:lstStyle/>
          <a:p>
            <a:r>
              <a:rPr lang="en-AU" dirty="0"/>
              <a:t>IN-TEXT REFERENCING</a:t>
            </a:r>
          </a:p>
        </p:txBody>
      </p:sp>
      <p:pic>
        <p:nvPicPr>
          <p:cNvPr id="31" name="Picture 30" descr="Books on a shelf">
            <a:extLst>
              <a:ext uri="{FF2B5EF4-FFF2-40B4-BE49-F238E27FC236}">
                <a16:creationId xmlns:a16="http://schemas.microsoft.com/office/drawing/2014/main" id="{892B24F6-5B01-0B6A-6096-E8268F7DA1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394" b="26303"/>
          <a:stretch/>
        </p:blipFill>
        <p:spPr>
          <a:xfrm>
            <a:off x="0" y="4765273"/>
            <a:ext cx="9144000" cy="2125979"/>
          </a:xfrm>
          <a:prstGeom prst="rect">
            <a:avLst/>
          </a:prstGeom>
        </p:spPr>
      </p:pic>
      <p:pic>
        <p:nvPicPr>
          <p:cNvPr id="32" name="Picture 31" descr="Graphical user interface, diagram, application&#10;&#10;Description automatically generated">
            <a:extLst>
              <a:ext uri="{FF2B5EF4-FFF2-40B4-BE49-F238E27FC236}">
                <a16:creationId xmlns:a16="http://schemas.microsoft.com/office/drawing/2014/main" id="{0C475993-44C1-900F-6751-6DE8960A5A0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06" r="27712"/>
          <a:stretch/>
        </p:blipFill>
        <p:spPr bwMode="auto">
          <a:xfrm>
            <a:off x="126683" y="1601565"/>
            <a:ext cx="4655539" cy="2112267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2713" y="150669"/>
            <a:ext cx="7739018" cy="994410"/>
          </a:xfrm>
        </p:spPr>
        <p:txBody>
          <a:bodyPr>
            <a:normAutofit/>
          </a:bodyPr>
          <a:lstStyle/>
          <a:p>
            <a:r>
              <a:rPr lang="en-ZA" sz="2400" dirty="0"/>
              <a:t>APA Referencing Style 7</a:t>
            </a:r>
            <a:r>
              <a:rPr lang="en-ZA" sz="2400" baseline="30000" dirty="0"/>
              <a:t>th</a:t>
            </a:r>
            <a:r>
              <a:rPr lang="en-ZA" sz="2400" dirty="0"/>
              <a:t> edition</a:t>
            </a:r>
            <a:endParaRPr lang="en-US" sz="24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5624513"/>
            <a:ext cx="205740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E5C154E-8B36-F7DE-3ED5-658108AF1D9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8362" y="1090982"/>
            <a:ext cx="3086100" cy="321566"/>
          </a:xfrm>
        </p:spPr>
        <p:txBody>
          <a:bodyPr/>
          <a:lstStyle/>
          <a:p>
            <a:r>
              <a:rPr lang="en-AU" dirty="0"/>
              <a:t>IN-TEXT REFERENCING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1E4F7ED9-092B-7F7D-67D3-520F9D20C12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761759" y="1090982"/>
            <a:ext cx="3086100" cy="321566"/>
          </a:xfrm>
        </p:spPr>
        <p:txBody>
          <a:bodyPr/>
          <a:lstStyle/>
          <a:p>
            <a:r>
              <a:rPr lang="en-AU" dirty="0"/>
              <a:t>EXAMPLE</a:t>
            </a:r>
          </a:p>
        </p:txBody>
      </p:sp>
      <p:pic>
        <p:nvPicPr>
          <p:cNvPr id="31" name="Picture 30" descr="Books on a shelf">
            <a:extLst>
              <a:ext uri="{FF2B5EF4-FFF2-40B4-BE49-F238E27FC236}">
                <a16:creationId xmlns:a16="http://schemas.microsoft.com/office/drawing/2014/main" id="{892B24F6-5B01-0B6A-6096-E8268F7DA1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394" b="26303"/>
          <a:stretch/>
        </p:blipFill>
        <p:spPr>
          <a:xfrm>
            <a:off x="0" y="4765273"/>
            <a:ext cx="9144000" cy="2125979"/>
          </a:xfrm>
          <a:prstGeom prst="rect">
            <a:avLst/>
          </a:prstGeom>
        </p:spPr>
      </p:pic>
      <p:pic>
        <p:nvPicPr>
          <p:cNvPr id="32" name="Picture 31" descr="Graphical user interface, diagram, application&#10;&#10;Description automatically generated">
            <a:extLst>
              <a:ext uri="{FF2B5EF4-FFF2-40B4-BE49-F238E27FC236}">
                <a16:creationId xmlns:a16="http://schemas.microsoft.com/office/drawing/2014/main" id="{0C475993-44C1-900F-6751-6DE8960A5A0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06" r="27712"/>
          <a:stretch/>
        </p:blipFill>
        <p:spPr bwMode="auto">
          <a:xfrm>
            <a:off x="126683" y="1601565"/>
            <a:ext cx="4655539" cy="2112267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22C42A5-D9E6-5711-F39F-91012A672473}"/>
              </a:ext>
            </a:extLst>
          </p:cNvPr>
          <p:cNvSpPr txBox="1"/>
          <p:nvPr/>
        </p:nvSpPr>
        <p:spPr>
          <a:xfrm>
            <a:off x="4361778" y="1657189"/>
            <a:ext cx="4655539" cy="10589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>
              <a:lnSpc>
                <a:spcPct val="120000"/>
              </a:lnSpc>
            </a:pP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There are competing theories when it comes to the study of personality traits (</a:t>
            </a: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Cervone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&amp; </a:t>
            </a: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Pervine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2017, p. 4).</a:t>
            </a:r>
            <a:endParaRPr lang="en-AU" sz="2000" dirty="0">
              <a:effectLst/>
              <a:latin typeface="Helvetica ligh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065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2713" y="150669"/>
            <a:ext cx="7739018" cy="994410"/>
          </a:xfrm>
        </p:spPr>
        <p:txBody>
          <a:bodyPr>
            <a:normAutofit/>
          </a:bodyPr>
          <a:lstStyle/>
          <a:p>
            <a:r>
              <a:rPr lang="en-ZA" sz="2400" dirty="0"/>
              <a:t>APA Referencing Style 7</a:t>
            </a:r>
            <a:r>
              <a:rPr lang="en-ZA" sz="2400" baseline="30000" dirty="0"/>
              <a:t>th</a:t>
            </a:r>
            <a:r>
              <a:rPr lang="en-ZA" sz="2400" dirty="0"/>
              <a:t> edition</a:t>
            </a:r>
            <a:endParaRPr lang="en-US" sz="24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5624513"/>
            <a:ext cx="205740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E5C154E-8B36-F7DE-3ED5-658108AF1D9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8362" y="1090982"/>
            <a:ext cx="3086100" cy="321566"/>
          </a:xfrm>
        </p:spPr>
        <p:txBody>
          <a:bodyPr/>
          <a:lstStyle/>
          <a:p>
            <a:r>
              <a:rPr lang="en-AU" dirty="0"/>
              <a:t>IN-TEXT REFERENCING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1E4F7ED9-092B-7F7D-67D3-520F9D20C12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761759" y="1090982"/>
            <a:ext cx="3086100" cy="321566"/>
          </a:xfrm>
        </p:spPr>
        <p:txBody>
          <a:bodyPr/>
          <a:lstStyle/>
          <a:p>
            <a:r>
              <a:rPr lang="en-AU" dirty="0"/>
              <a:t>EXAMPLE</a:t>
            </a:r>
          </a:p>
        </p:txBody>
      </p:sp>
      <p:pic>
        <p:nvPicPr>
          <p:cNvPr id="31" name="Picture 30" descr="Books on a shelf">
            <a:extLst>
              <a:ext uri="{FF2B5EF4-FFF2-40B4-BE49-F238E27FC236}">
                <a16:creationId xmlns:a16="http://schemas.microsoft.com/office/drawing/2014/main" id="{892B24F6-5B01-0B6A-6096-E8268F7DA1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394" b="26303"/>
          <a:stretch/>
        </p:blipFill>
        <p:spPr>
          <a:xfrm>
            <a:off x="0" y="4765273"/>
            <a:ext cx="9144000" cy="2125979"/>
          </a:xfrm>
          <a:prstGeom prst="rect">
            <a:avLst/>
          </a:prstGeom>
        </p:spPr>
      </p:pic>
      <p:pic>
        <p:nvPicPr>
          <p:cNvPr id="32" name="Picture 31" descr="Graphical user interface, diagram, application&#10;&#10;Description automatically generated">
            <a:extLst>
              <a:ext uri="{FF2B5EF4-FFF2-40B4-BE49-F238E27FC236}">
                <a16:creationId xmlns:a16="http://schemas.microsoft.com/office/drawing/2014/main" id="{0C475993-44C1-900F-6751-6DE8960A5A0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06" r="27712"/>
          <a:stretch/>
        </p:blipFill>
        <p:spPr bwMode="auto">
          <a:xfrm>
            <a:off x="126683" y="1601565"/>
            <a:ext cx="4655539" cy="2112267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22C42A5-D9E6-5711-F39F-91012A672473}"/>
              </a:ext>
            </a:extLst>
          </p:cNvPr>
          <p:cNvSpPr txBox="1"/>
          <p:nvPr/>
        </p:nvSpPr>
        <p:spPr>
          <a:xfrm>
            <a:off x="4572000" y="1750040"/>
            <a:ext cx="3982122" cy="17237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algn="just">
              <a:lnSpc>
                <a:spcPct val="120000"/>
              </a:lnSpc>
            </a:pP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Cervone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and </a:t>
            </a: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Pervine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(2017) suggest that there are several competing theories when it comes to the study of personality traits (p. 4).</a:t>
            </a:r>
            <a:endParaRPr lang="en-AU" sz="2000" dirty="0">
              <a:effectLst/>
              <a:latin typeface="Helvetica ligh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7144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2713" y="150669"/>
            <a:ext cx="7739018" cy="994410"/>
          </a:xfrm>
        </p:spPr>
        <p:txBody>
          <a:bodyPr>
            <a:normAutofit/>
          </a:bodyPr>
          <a:lstStyle/>
          <a:p>
            <a:r>
              <a:rPr lang="en-ZA" sz="2400" dirty="0"/>
              <a:t>APA Referencing Style 7</a:t>
            </a:r>
            <a:r>
              <a:rPr lang="en-ZA" sz="2400" baseline="30000" dirty="0"/>
              <a:t>th</a:t>
            </a:r>
            <a:r>
              <a:rPr lang="en-ZA" sz="2400" dirty="0"/>
              <a:t> edition</a:t>
            </a:r>
            <a:endParaRPr lang="en-US" sz="24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5624513"/>
            <a:ext cx="205740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E5C154E-8B36-F7DE-3ED5-658108AF1D9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8362" y="1090982"/>
            <a:ext cx="3086100" cy="321566"/>
          </a:xfrm>
        </p:spPr>
        <p:txBody>
          <a:bodyPr/>
          <a:lstStyle/>
          <a:p>
            <a:r>
              <a:rPr lang="en-AU" dirty="0"/>
              <a:t>IN-TEXT REFERENCING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1E4F7ED9-092B-7F7D-67D3-520F9D20C12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761759" y="1090982"/>
            <a:ext cx="3086100" cy="321566"/>
          </a:xfrm>
        </p:spPr>
        <p:txBody>
          <a:bodyPr/>
          <a:lstStyle/>
          <a:p>
            <a:r>
              <a:rPr lang="en-AU" dirty="0"/>
              <a:t>EXAMPLE</a:t>
            </a:r>
          </a:p>
        </p:txBody>
      </p:sp>
      <p:pic>
        <p:nvPicPr>
          <p:cNvPr id="31" name="Picture 30" descr="Books on a shelf">
            <a:extLst>
              <a:ext uri="{FF2B5EF4-FFF2-40B4-BE49-F238E27FC236}">
                <a16:creationId xmlns:a16="http://schemas.microsoft.com/office/drawing/2014/main" id="{892B24F6-5B01-0B6A-6096-E8268F7DA1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394" b="26303"/>
          <a:stretch/>
        </p:blipFill>
        <p:spPr>
          <a:xfrm>
            <a:off x="0" y="4765273"/>
            <a:ext cx="9144000" cy="2125979"/>
          </a:xfrm>
          <a:prstGeom prst="rect">
            <a:avLst/>
          </a:prstGeom>
        </p:spPr>
      </p:pic>
      <p:pic>
        <p:nvPicPr>
          <p:cNvPr id="32" name="Picture 31" descr="Graphical user interface, diagram, application&#10;&#10;Description automatically generated">
            <a:extLst>
              <a:ext uri="{FF2B5EF4-FFF2-40B4-BE49-F238E27FC236}">
                <a16:creationId xmlns:a16="http://schemas.microsoft.com/office/drawing/2014/main" id="{0C475993-44C1-900F-6751-6DE8960A5A0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06" r="27712"/>
          <a:stretch/>
        </p:blipFill>
        <p:spPr bwMode="auto">
          <a:xfrm>
            <a:off x="126683" y="1601565"/>
            <a:ext cx="4655539" cy="2112267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22C42A5-D9E6-5711-F39F-91012A672473}"/>
              </a:ext>
            </a:extLst>
          </p:cNvPr>
          <p:cNvSpPr txBox="1"/>
          <p:nvPr/>
        </p:nvSpPr>
        <p:spPr>
          <a:xfrm>
            <a:off x="4702319" y="1657189"/>
            <a:ext cx="4022581" cy="13913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>
              <a:lnSpc>
                <a:spcPct val="120000"/>
              </a:lnSpc>
            </a:pP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There are competing theories when it comes to the study of personality traits (</a:t>
            </a: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Cervone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&amp; </a:t>
            </a:r>
            <a:r>
              <a:rPr lang="en-AU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Pervine</a:t>
            </a:r>
            <a:r>
              <a:rPr lang="en-AU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2017, p. 4)</a:t>
            </a:r>
            <a:endParaRPr lang="en-AU" sz="2000" dirty="0">
              <a:effectLst/>
              <a:latin typeface="Helvetica ligh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E99652B-DF9F-B6C6-BF2C-FFB41A19EAD3}"/>
              </a:ext>
            </a:extLst>
          </p:cNvPr>
          <p:cNvSpPr txBox="1"/>
          <p:nvPr/>
        </p:nvSpPr>
        <p:spPr>
          <a:xfrm>
            <a:off x="4824748" y="3476625"/>
            <a:ext cx="385762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Note: Whether you are directly quoting a source or paraphrasing you need to cite the work you use. </a:t>
            </a:r>
          </a:p>
        </p:txBody>
      </p:sp>
    </p:spTree>
    <p:extLst>
      <p:ext uri="{BB962C8B-B14F-4D97-AF65-F5344CB8AC3E}">
        <p14:creationId xmlns:p14="http://schemas.microsoft.com/office/powerpoint/2010/main" val="13526807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2713" y="150669"/>
            <a:ext cx="7739018" cy="994410"/>
          </a:xfrm>
        </p:spPr>
        <p:txBody>
          <a:bodyPr>
            <a:normAutofit/>
          </a:bodyPr>
          <a:lstStyle/>
          <a:p>
            <a:r>
              <a:rPr lang="en-ZA" sz="2400" dirty="0"/>
              <a:t>APA Referencing Style 7</a:t>
            </a:r>
            <a:r>
              <a:rPr lang="en-ZA" sz="2400" baseline="30000" dirty="0"/>
              <a:t>th</a:t>
            </a:r>
            <a:r>
              <a:rPr lang="en-ZA" sz="2400" dirty="0"/>
              <a:t> edition</a:t>
            </a:r>
            <a:endParaRPr lang="en-US" sz="2400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5624513"/>
            <a:ext cx="205740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E5C154E-8B36-F7DE-3ED5-658108AF1D9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68444" y="1329106"/>
            <a:ext cx="3202193" cy="518743"/>
          </a:xfrm>
        </p:spPr>
        <p:txBody>
          <a:bodyPr/>
          <a:lstStyle/>
          <a:p>
            <a:r>
              <a:rPr lang="en-AU" sz="1600" dirty="0"/>
              <a:t>REFERENCING LIST</a:t>
            </a:r>
          </a:p>
        </p:txBody>
      </p:sp>
      <p:pic>
        <p:nvPicPr>
          <p:cNvPr id="31" name="Picture 30" descr="Books on a shelf">
            <a:extLst>
              <a:ext uri="{FF2B5EF4-FFF2-40B4-BE49-F238E27FC236}">
                <a16:creationId xmlns:a16="http://schemas.microsoft.com/office/drawing/2014/main" id="{892B24F6-5B01-0B6A-6096-E8268F7DA1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394" b="26303"/>
          <a:stretch/>
        </p:blipFill>
        <p:spPr>
          <a:xfrm>
            <a:off x="0" y="4765273"/>
            <a:ext cx="9144000" cy="2125979"/>
          </a:xfrm>
          <a:prstGeom prst="rect">
            <a:avLst/>
          </a:prstGeom>
        </p:spPr>
      </p:pic>
      <p:pic>
        <p:nvPicPr>
          <p:cNvPr id="8" name="Picture 7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665B5B60-716F-2318-9629-E7FBF1DCFC9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3" r="12638"/>
          <a:stretch/>
        </p:blipFill>
        <p:spPr bwMode="auto">
          <a:xfrm>
            <a:off x="181950" y="1781079"/>
            <a:ext cx="8830650" cy="204120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9382423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90190-F5E0-4A56-E834-F2086E69A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332" y="387927"/>
            <a:ext cx="7739018" cy="659823"/>
          </a:xfrm>
        </p:spPr>
        <p:txBody>
          <a:bodyPr/>
          <a:lstStyle/>
          <a:p>
            <a:r>
              <a:rPr lang="en-US" sz="2800" dirty="0"/>
              <a:t>APA Referencing style 7</a:t>
            </a:r>
            <a:r>
              <a:rPr lang="en-US" sz="2800" baseline="30000" dirty="0"/>
              <a:t>th</a:t>
            </a:r>
            <a:r>
              <a:rPr lang="en-US" sz="2800" dirty="0"/>
              <a:t> edition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5397D-6913-8444-AEDC-6681D3BEA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C7E4B43-63FB-F1F4-C443-53573E3D713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4271" t="35690" r="6875" b="36559"/>
          <a:stretch/>
        </p:blipFill>
        <p:spPr>
          <a:xfrm>
            <a:off x="678833" y="1782103"/>
            <a:ext cx="8229289" cy="1000125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D607E4A-D04D-BF23-3BE3-B20A5C7AE9B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72626" y="1203797"/>
            <a:ext cx="3086100" cy="428755"/>
          </a:xfrm>
        </p:spPr>
        <p:txBody>
          <a:bodyPr/>
          <a:lstStyle/>
          <a:p>
            <a:r>
              <a:rPr lang="en-AU" sz="1600" dirty="0"/>
              <a:t>JOURNAL ARTICLE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F9618B-247C-F978-C4E5-D00E3D3BE6F5}"/>
              </a:ext>
            </a:extLst>
          </p:cNvPr>
          <p:cNvSpPr txBox="1"/>
          <p:nvPr/>
        </p:nvSpPr>
        <p:spPr>
          <a:xfrm>
            <a:off x="628694" y="2981833"/>
            <a:ext cx="8034294" cy="962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04800" indent="-304800" algn="l">
              <a:lnSpc>
                <a:spcPct val="150000"/>
              </a:lnSpc>
            </a:pP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Green, J. B. (1992). The Social Status of Mary in Luke 1:5-2:52: A Plea for Methodological Integration. </a:t>
            </a:r>
            <a:r>
              <a:rPr lang="en-US" sz="2000" i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Biblica, 73</a:t>
            </a:r>
            <a:r>
              <a:rPr lang="en-US" sz="2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(1), 457-472.</a:t>
            </a:r>
            <a:endParaRPr lang="en-AU" sz="2000" b="1" dirty="0">
              <a:effectLst/>
              <a:latin typeface="Helvetica ligh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6" name="Picture 15" descr="A shelf with many books on it&#10;&#10;Description automatically generated with low confidence">
            <a:extLst>
              <a:ext uri="{FF2B5EF4-FFF2-40B4-BE49-F238E27FC236}">
                <a16:creationId xmlns:a16="http://schemas.microsoft.com/office/drawing/2014/main" id="{8D0E7F76-367F-1F97-8212-E310C0DA203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55567" b="-11985"/>
          <a:stretch/>
        </p:blipFill>
        <p:spPr>
          <a:xfrm>
            <a:off x="0" y="4735041"/>
            <a:ext cx="9144000" cy="269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03757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{CAC25065-6794-4A35-B554-F0AF53B1D3BB}tf16411248_win32</Template>
  <TotalTime>277</TotalTime>
  <Words>449</Words>
  <Application>Microsoft Office PowerPoint</Application>
  <PresentationFormat>On-screen Show (4:3)</PresentationFormat>
  <Paragraphs>65</Paragraphs>
  <Slides>13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Arial</vt:lpstr>
      <vt:lpstr>Avenir Next LT Pro Light</vt:lpstr>
      <vt:lpstr>Calibri</vt:lpstr>
      <vt:lpstr>Helvetica light</vt:lpstr>
      <vt:lpstr>MS Shell Dlg 2</vt:lpstr>
      <vt:lpstr>Posterama</vt:lpstr>
      <vt:lpstr>Office Theme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APA Referencing style 7th edition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APA Referencing style 7th edition</dc:title>
  <dc:creator>Ali Robinson</dc:creator>
  <cp:lastModifiedBy>Ali Robinson</cp:lastModifiedBy>
  <cp:revision>4</cp:revision>
  <dcterms:created xsi:type="dcterms:W3CDTF">2023-01-19T04:22:06Z</dcterms:created>
  <dcterms:modified xsi:type="dcterms:W3CDTF">2023-02-01T10:29:41Z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