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88" r:id="rId3"/>
    <p:sldId id="257" r:id="rId4"/>
    <p:sldId id="258" r:id="rId5"/>
    <p:sldId id="306" r:id="rId6"/>
    <p:sldId id="265" r:id="rId7"/>
    <p:sldId id="322" r:id="rId8"/>
    <p:sldId id="323" r:id="rId9"/>
    <p:sldId id="309" r:id="rId10"/>
    <p:sldId id="324" r:id="rId11"/>
    <p:sldId id="310" r:id="rId12"/>
    <p:sldId id="311" r:id="rId13"/>
    <p:sldId id="312" r:id="rId14"/>
    <p:sldId id="313" r:id="rId15"/>
    <p:sldId id="259" r:id="rId16"/>
    <p:sldId id="260" r:id="rId17"/>
    <p:sldId id="261" r:id="rId18"/>
    <p:sldId id="262" r:id="rId19"/>
    <p:sldId id="263" r:id="rId20"/>
    <p:sldId id="264" r:id="rId21"/>
    <p:sldId id="334" r:id="rId22"/>
    <p:sldId id="266" r:id="rId23"/>
    <p:sldId id="267" r:id="rId24"/>
    <p:sldId id="268" r:id="rId25"/>
    <p:sldId id="333" r:id="rId26"/>
    <p:sldId id="270" r:id="rId27"/>
    <p:sldId id="271" r:id="rId28"/>
    <p:sldId id="272" r:id="rId29"/>
    <p:sldId id="332" r:id="rId30"/>
    <p:sldId id="274" r:id="rId31"/>
    <p:sldId id="275" r:id="rId32"/>
    <p:sldId id="314" r:id="rId33"/>
    <p:sldId id="315" r:id="rId34"/>
    <p:sldId id="331" r:id="rId35"/>
    <p:sldId id="319" r:id="rId36"/>
    <p:sldId id="320" r:id="rId37"/>
    <p:sldId id="287" r:id="rId38"/>
    <p:sldId id="318" r:id="rId39"/>
    <p:sldId id="317" r:id="rId40"/>
    <p:sldId id="277" r:id="rId41"/>
    <p:sldId id="330" r:id="rId42"/>
    <p:sldId id="285" r:id="rId43"/>
    <p:sldId id="282" r:id="rId44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DA6"/>
    <a:srgbClr val="C59EE2"/>
    <a:srgbClr val="A64C0E"/>
    <a:srgbClr val="3F6228"/>
    <a:srgbClr val="641A62"/>
    <a:srgbClr val="4C144B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F6DFDA-4633-49F6-9294-014CE740F4AD}" v="1" dt="2024-01-30T03:36:43.6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8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29915C-BB8D-4BBC-AF0E-B8B9FD7B90D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1_2" csCatId="accent1" phldr="1"/>
      <dgm:spPr/>
      <dgm:t>
        <a:bodyPr/>
        <a:lstStyle/>
        <a:p>
          <a:endParaRPr lang="en-US"/>
        </a:p>
      </dgm:t>
    </dgm:pt>
    <dgm:pt modelId="{2AD16A0D-1826-4239-B14E-FB77D34A43CB}">
      <dgm:prSet/>
      <dgm:spPr/>
      <dgm:t>
        <a:bodyPr/>
        <a:lstStyle/>
        <a:p>
          <a:pPr>
            <a:defRPr cap="all"/>
          </a:pPr>
          <a:r>
            <a:rPr lang="en-US"/>
            <a:t>Step 1: 	Topic Analysis</a:t>
          </a:r>
        </a:p>
      </dgm:t>
    </dgm:pt>
    <dgm:pt modelId="{CD673A5D-0CDA-4797-B049-4FEF0791F45E}" type="parTrans" cxnId="{04A6CD9F-182B-420C-B0C5-F39952DA0251}">
      <dgm:prSet/>
      <dgm:spPr/>
      <dgm:t>
        <a:bodyPr/>
        <a:lstStyle/>
        <a:p>
          <a:endParaRPr lang="en-US"/>
        </a:p>
      </dgm:t>
    </dgm:pt>
    <dgm:pt modelId="{4E3FDC91-68FD-4C79-8467-32B714D9D931}" type="sibTrans" cxnId="{04A6CD9F-182B-420C-B0C5-F39952DA0251}">
      <dgm:prSet/>
      <dgm:spPr/>
      <dgm:t>
        <a:bodyPr/>
        <a:lstStyle/>
        <a:p>
          <a:endParaRPr lang="en-US"/>
        </a:p>
      </dgm:t>
    </dgm:pt>
    <dgm:pt modelId="{C25927AF-F5D2-46F3-8BEC-7D9AE3924628}">
      <dgm:prSet/>
      <dgm:spPr/>
      <dgm:t>
        <a:bodyPr/>
        <a:lstStyle/>
        <a:p>
          <a:pPr>
            <a:defRPr cap="all"/>
          </a:pPr>
          <a:r>
            <a:rPr lang="en-US"/>
            <a:t>Step 2 	Researching resources for your assignment</a:t>
          </a:r>
        </a:p>
      </dgm:t>
    </dgm:pt>
    <dgm:pt modelId="{481C083A-B026-4E6C-8E9F-1CC4FECDD139}" type="parTrans" cxnId="{BCE0DB22-5F4F-477F-89F5-11DF137BD7BC}">
      <dgm:prSet/>
      <dgm:spPr/>
      <dgm:t>
        <a:bodyPr/>
        <a:lstStyle/>
        <a:p>
          <a:endParaRPr lang="en-US"/>
        </a:p>
      </dgm:t>
    </dgm:pt>
    <dgm:pt modelId="{21DA5B33-F0F4-4B95-8997-DF1F20AD88D5}" type="sibTrans" cxnId="{BCE0DB22-5F4F-477F-89F5-11DF137BD7BC}">
      <dgm:prSet/>
      <dgm:spPr/>
      <dgm:t>
        <a:bodyPr/>
        <a:lstStyle/>
        <a:p>
          <a:endParaRPr lang="en-US"/>
        </a:p>
      </dgm:t>
    </dgm:pt>
    <dgm:pt modelId="{824105C8-B405-45DF-AF9F-5F0FC7F880C0}">
      <dgm:prSet/>
      <dgm:spPr/>
      <dgm:t>
        <a:bodyPr/>
        <a:lstStyle/>
        <a:p>
          <a:pPr>
            <a:defRPr cap="all"/>
          </a:pPr>
          <a:r>
            <a:rPr lang="en-US"/>
            <a:t>Step 3: 	Preparing to write your assignment:</a:t>
          </a:r>
          <a:br>
            <a:rPr lang="en-US"/>
          </a:br>
          <a:endParaRPr lang="en-US"/>
        </a:p>
      </dgm:t>
    </dgm:pt>
    <dgm:pt modelId="{19CE6815-34E1-4BD2-A9C2-1B0D0F3DAFA9}" type="parTrans" cxnId="{9846EAD2-89B9-4AC1-AF58-54BA6885B66B}">
      <dgm:prSet/>
      <dgm:spPr/>
      <dgm:t>
        <a:bodyPr/>
        <a:lstStyle/>
        <a:p>
          <a:endParaRPr lang="en-US"/>
        </a:p>
      </dgm:t>
    </dgm:pt>
    <dgm:pt modelId="{ACE2AF0C-5666-49E9-9515-79D402E12409}" type="sibTrans" cxnId="{9846EAD2-89B9-4AC1-AF58-54BA6885B66B}">
      <dgm:prSet/>
      <dgm:spPr/>
      <dgm:t>
        <a:bodyPr/>
        <a:lstStyle/>
        <a:p>
          <a:endParaRPr lang="en-US"/>
        </a:p>
      </dgm:t>
    </dgm:pt>
    <dgm:pt modelId="{3998415A-335F-44B4-8EC8-1C2B3489FAE1}" type="pres">
      <dgm:prSet presAssocID="{7429915C-BB8D-4BBC-AF0E-B8B9FD7B90D6}" presName="root" presStyleCnt="0">
        <dgm:presLayoutVars>
          <dgm:dir/>
          <dgm:resizeHandles val="exact"/>
        </dgm:presLayoutVars>
      </dgm:prSet>
      <dgm:spPr/>
    </dgm:pt>
    <dgm:pt modelId="{27364F6F-E19A-4D62-BEB7-54547896F7EA}" type="pres">
      <dgm:prSet presAssocID="{2AD16A0D-1826-4239-B14E-FB77D34A43CB}" presName="compNode" presStyleCnt="0"/>
      <dgm:spPr/>
    </dgm:pt>
    <dgm:pt modelId="{AE678B20-3D4F-4A16-9811-11FDF9708E8C}" type="pres">
      <dgm:prSet presAssocID="{2AD16A0D-1826-4239-B14E-FB77D34A43CB}" presName="iconBgRect" presStyleLbl="bgShp" presStyleIdx="0" presStyleCnt="3"/>
      <dgm:spPr/>
    </dgm:pt>
    <dgm:pt modelId="{889DEAAF-ADE4-4956-BFF1-15A0DDC965F8}" type="pres">
      <dgm:prSet presAssocID="{2AD16A0D-1826-4239-B14E-FB77D34A43C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F3758DD7-615D-4F95-95FC-C6D4C557E9B6}" type="pres">
      <dgm:prSet presAssocID="{2AD16A0D-1826-4239-B14E-FB77D34A43CB}" presName="spaceRect" presStyleCnt="0"/>
      <dgm:spPr/>
    </dgm:pt>
    <dgm:pt modelId="{70C46B96-9A56-4795-BB2A-0365FC942752}" type="pres">
      <dgm:prSet presAssocID="{2AD16A0D-1826-4239-B14E-FB77D34A43CB}" presName="textRect" presStyleLbl="revTx" presStyleIdx="0" presStyleCnt="3">
        <dgm:presLayoutVars>
          <dgm:chMax val="1"/>
          <dgm:chPref val="1"/>
        </dgm:presLayoutVars>
      </dgm:prSet>
      <dgm:spPr/>
    </dgm:pt>
    <dgm:pt modelId="{D355D39A-7B30-4B37-BDC8-49F7FC00AA3D}" type="pres">
      <dgm:prSet presAssocID="{4E3FDC91-68FD-4C79-8467-32B714D9D931}" presName="sibTrans" presStyleCnt="0"/>
      <dgm:spPr/>
    </dgm:pt>
    <dgm:pt modelId="{1DBF2CBD-73B6-4AF3-8BE3-90480610F03F}" type="pres">
      <dgm:prSet presAssocID="{C25927AF-F5D2-46F3-8BEC-7D9AE3924628}" presName="compNode" presStyleCnt="0"/>
      <dgm:spPr/>
    </dgm:pt>
    <dgm:pt modelId="{76F29306-DA49-4330-8673-5A2AC293CFD0}" type="pres">
      <dgm:prSet presAssocID="{C25927AF-F5D2-46F3-8BEC-7D9AE3924628}" presName="iconBgRect" presStyleLbl="bgShp" presStyleIdx="1" presStyleCnt="3"/>
      <dgm:spPr/>
    </dgm:pt>
    <dgm:pt modelId="{CDFFC78C-EA2D-444D-823C-F09AAFC84A6E}" type="pres">
      <dgm:prSet presAssocID="{C25927AF-F5D2-46F3-8BEC-7D9AE392462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C23FA6D-A8AE-4242-869A-16AB22600C47}" type="pres">
      <dgm:prSet presAssocID="{C25927AF-F5D2-46F3-8BEC-7D9AE3924628}" presName="spaceRect" presStyleCnt="0"/>
      <dgm:spPr/>
    </dgm:pt>
    <dgm:pt modelId="{C7AB32AF-922E-4509-9AB4-9B9C20263398}" type="pres">
      <dgm:prSet presAssocID="{C25927AF-F5D2-46F3-8BEC-7D9AE3924628}" presName="textRect" presStyleLbl="revTx" presStyleIdx="1" presStyleCnt="3">
        <dgm:presLayoutVars>
          <dgm:chMax val="1"/>
          <dgm:chPref val="1"/>
        </dgm:presLayoutVars>
      </dgm:prSet>
      <dgm:spPr/>
    </dgm:pt>
    <dgm:pt modelId="{6D2904F5-CA03-44A6-B27D-DAA9008213F4}" type="pres">
      <dgm:prSet presAssocID="{21DA5B33-F0F4-4B95-8997-DF1F20AD88D5}" presName="sibTrans" presStyleCnt="0"/>
      <dgm:spPr/>
    </dgm:pt>
    <dgm:pt modelId="{90A4E57A-E10C-4FF3-A74C-5FFCB3FD9415}" type="pres">
      <dgm:prSet presAssocID="{824105C8-B405-45DF-AF9F-5F0FC7F880C0}" presName="compNode" presStyleCnt="0"/>
      <dgm:spPr/>
    </dgm:pt>
    <dgm:pt modelId="{DFD5AE24-3AB1-4B37-B1CC-9DEB6B04F6D4}" type="pres">
      <dgm:prSet presAssocID="{824105C8-B405-45DF-AF9F-5F0FC7F880C0}" presName="iconBgRect" presStyleLbl="bgShp" presStyleIdx="2" presStyleCnt="3"/>
      <dgm:spPr/>
    </dgm:pt>
    <dgm:pt modelId="{051F2A8D-4A56-4FA9-898B-761CD097C773}" type="pres">
      <dgm:prSet presAssocID="{824105C8-B405-45DF-AF9F-5F0FC7F880C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9465C221-B56D-409D-9F01-D2BDE3066AD9}" type="pres">
      <dgm:prSet presAssocID="{824105C8-B405-45DF-AF9F-5F0FC7F880C0}" presName="spaceRect" presStyleCnt="0"/>
      <dgm:spPr/>
    </dgm:pt>
    <dgm:pt modelId="{AEA37E01-67B9-4D96-A22F-D7887B6EFAD3}" type="pres">
      <dgm:prSet presAssocID="{824105C8-B405-45DF-AF9F-5F0FC7F880C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0DE281A-C0C9-4D15-8476-569CD4E55F97}" type="presOf" srcId="{7429915C-BB8D-4BBC-AF0E-B8B9FD7B90D6}" destId="{3998415A-335F-44B4-8EC8-1C2B3489FAE1}" srcOrd="0" destOrd="0" presId="urn:microsoft.com/office/officeart/2018/5/layout/IconCircleLabelList"/>
    <dgm:cxn modelId="{BCE0DB22-5F4F-477F-89F5-11DF137BD7BC}" srcId="{7429915C-BB8D-4BBC-AF0E-B8B9FD7B90D6}" destId="{C25927AF-F5D2-46F3-8BEC-7D9AE3924628}" srcOrd="1" destOrd="0" parTransId="{481C083A-B026-4E6C-8E9F-1CC4FECDD139}" sibTransId="{21DA5B33-F0F4-4B95-8997-DF1F20AD88D5}"/>
    <dgm:cxn modelId="{04A6CD9F-182B-420C-B0C5-F39952DA0251}" srcId="{7429915C-BB8D-4BBC-AF0E-B8B9FD7B90D6}" destId="{2AD16A0D-1826-4239-B14E-FB77D34A43CB}" srcOrd="0" destOrd="0" parTransId="{CD673A5D-0CDA-4797-B049-4FEF0791F45E}" sibTransId="{4E3FDC91-68FD-4C79-8467-32B714D9D931}"/>
    <dgm:cxn modelId="{A089EFBD-4C2A-4EE5-9C44-A80B9D3EA19E}" type="presOf" srcId="{824105C8-B405-45DF-AF9F-5F0FC7F880C0}" destId="{AEA37E01-67B9-4D96-A22F-D7887B6EFAD3}" srcOrd="0" destOrd="0" presId="urn:microsoft.com/office/officeart/2018/5/layout/IconCircleLabelList"/>
    <dgm:cxn modelId="{9846EAD2-89B9-4AC1-AF58-54BA6885B66B}" srcId="{7429915C-BB8D-4BBC-AF0E-B8B9FD7B90D6}" destId="{824105C8-B405-45DF-AF9F-5F0FC7F880C0}" srcOrd="2" destOrd="0" parTransId="{19CE6815-34E1-4BD2-A9C2-1B0D0F3DAFA9}" sibTransId="{ACE2AF0C-5666-49E9-9515-79D402E12409}"/>
    <dgm:cxn modelId="{6EAED8F4-90F1-4242-B4B4-3E9D38BDDEA5}" type="presOf" srcId="{C25927AF-F5D2-46F3-8BEC-7D9AE3924628}" destId="{C7AB32AF-922E-4509-9AB4-9B9C20263398}" srcOrd="0" destOrd="0" presId="urn:microsoft.com/office/officeart/2018/5/layout/IconCircleLabelList"/>
    <dgm:cxn modelId="{E54EC2FD-2608-4D9A-A763-8FED7CC86986}" type="presOf" srcId="{2AD16A0D-1826-4239-B14E-FB77D34A43CB}" destId="{70C46B96-9A56-4795-BB2A-0365FC942752}" srcOrd="0" destOrd="0" presId="urn:microsoft.com/office/officeart/2018/5/layout/IconCircleLabelList"/>
    <dgm:cxn modelId="{FF1796E8-66CF-497A-91F9-ADD3DB0E454E}" type="presParOf" srcId="{3998415A-335F-44B4-8EC8-1C2B3489FAE1}" destId="{27364F6F-E19A-4D62-BEB7-54547896F7EA}" srcOrd="0" destOrd="0" presId="urn:microsoft.com/office/officeart/2018/5/layout/IconCircleLabelList"/>
    <dgm:cxn modelId="{BF67BA0A-DC28-49E8-A0CB-DBEFAA6EFE0A}" type="presParOf" srcId="{27364F6F-E19A-4D62-BEB7-54547896F7EA}" destId="{AE678B20-3D4F-4A16-9811-11FDF9708E8C}" srcOrd="0" destOrd="0" presId="urn:microsoft.com/office/officeart/2018/5/layout/IconCircleLabelList"/>
    <dgm:cxn modelId="{EB77E4A3-4F7D-488C-936E-02DB39DE0805}" type="presParOf" srcId="{27364F6F-E19A-4D62-BEB7-54547896F7EA}" destId="{889DEAAF-ADE4-4956-BFF1-15A0DDC965F8}" srcOrd="1" destOrd="0" presId="urn:microsoft.com/office/officeart/2018/5/layout/IconCircleLabelList"/>
    <dgm:cxn modelId="{4972139B-84E4-4DD7-8351-8D7F030D213F}" type="presParOf" srcId="{27364F6F-E19A-4D62-BEB7-54547896F7EA}" destId="{F3758DD7-615D-4F95-95FC-C6D4C557E9B6}" srcOrd="2" destOrd="0" presId="urn:microsoft.com/office/officeart/2018/5/layout/IconCircleLabelList"/>
    <dgm:cxn modelId="{E7EDF330-5E38-4888-8A79-0F8AECD71923}" type="presParOf" srcId="{27364F6F-E19A-4D62-BEB7-54547896F7EA}" destId="{70C46B96-9A56-4795-BB2A-0365FC942752}" srcOrd="3" destOrd="0" presId="urn:microsoft.com/office/officeart/2018/5/layout/IconCircleLabelList"/>
    <dgm:cxn modelId="{1E0F85DD-08E7-4801-9D24-61798566DA4F}" type="presParOf" srcId="{3998415A-335F-44B4-8EC8-1C2B3489FAE1}" destId="{D355D39A-7B30-4B37-BDC8-49F7FC00AA3D}" srcOrd="1" destOrd="0" presId="urn:microsoft.com/office/officeart/2018/5/layout/IconCircleLabelList"/>
    <dgm:cxn modelId="{1D01C33C-FE94-4FC8-BEEF-6946BE47DFC7}" type="presParOf" srcId="{3998415A-335F-44B4-8EC8-1C2B3489FAE1}" destId="{1DBF2CBD-73B6-4AF3-8BE3-90480610F03F}" srcOrd="2" destOrd="0" presId="urn:microsoft.com/office/officeart/2018/5/layout/IconCircleLabelList"/>
    <dgm:cxn modelId="{E40888BF-B991-407A-AC49-AEF422C6B554}" type="presParOf" srcId="{1DBF2CBD-73B6-4AF3-8BE3-90480610F03F}" destId="{76F29306-DA49-4330-8673-5A2AC293CFD0}" srcOrd="0" destOrd="0" presId="urn:microsoft.com/office/officeart/2018/5/layout/IconCircleLabelList"/>
    <dgm:cxn modelId="{BBAC49CF-2ED5-4096-844F-104BD4977D4D}" type="presParOf" srcId="{1DBF2CBD-73B6-4AF3-8BE3-90480610F03F}" destId="{CDFFC78C-EA2D-444D-823C-F09AAFC84A6E}" srcOrd="1" destOrd="0" presId="urn:microsoft.com/office/officeart/2018/5/layout/IconCircleLabelList"/>
    <dgm:cxn modelId="{102C5922-178E-4CDA-B45A-FD9A044181D4}" type="presParOf" srcId="{1DBF2CBD-73B6-4AF3-8BE3-90480610F03F}" destId="{7C23FA6D-A8AE-4242-869A-16AB22600C47}" srcOrd="2" destOrd="0" presId="urn:microsoft.com/office/officeart/2018/5/layout/IconCircleLabelList"/>
    <dgm:cxn modelId="{E25E65CC-5915-4E88-BD32-DF8596B5DD5E}" type="presParOf" srcId="{1DBF2CBD-73B6-4AF3-8BE3-90480610F03F}" destId="{C7AB32AF-922E-4509-9AB4-9B9C20263398}" srcOrd="3" destOrd="0" presId="urn:microsoft.com/office/officeart/2018/5/layout/IconCircleLabelList"/>
    <dgm:cxn modelId="{9B5B132B-05D2-4B7A-9F7C-818E6B5C4B39}" type="presParOf" srcId="{3998415A-335F-44B4-8EC8-1C2B3489FAE1}" destId="{6D2904F5-CA03-44A6-B27D-DAA9008213F4}" srcOrd="3" destOrd="0" presId="urn:microsoft.com/office/officeart/2018/5/layout/IconCircleLabelList"/>
    <dgm:cxn modelId="{BEE2FE44-CFBE-4E1C-B412-B70102DE4BE9}" type="presParOf" srcId="{3998415A-335F-44B4-8EC8-1C2B3489FAE1}" destId="{90A4E57A-E10C-4FF3-A74C-5FFCB3FD9415}" srcOrd="4" destOrd="0" presId="urn:microsoft.com/office/officeart/2018/5/layout/IconCircleLabelList"/>
    <dgm:cxn modelId="{91CC09DD-AD11-4F1B-B87B-6F406313C08E}" type="presParOf" srcId="{90A4E57A-E10C-4FF3-A74C-5FFCB3FD9415}" destId="{DFD5AE24-3AB1-4B37-B1CC-9DEB6B04F6D4}" srcOrd="0" destOrd="0" presId="urn:microsoft.com/office/officeart/2018/5/layout/IconCircleLabelList"/>
    <dgm:cxn modelId="{88E8CD22-2EE4-4661-B573-5DA15F1AE01D}" type="presParOf" srcId="{90A4E57A-E10C-4FF3-A74C-5FFCB3FD9415}" destId="{051F2A8D-4A56-4FA9-898B-761CD097C773}" srcOrd="1" destOrd="0" presId="urn:microsoft.com/office/officeart/2018/5/layout/IconCircleLabelList"/>
    <dgm:cxn modelId="{29EE13CA-EB8E-4C8C-AF9F-94148350156E}" type="presParOf" srcId="{90A4E57A-E10C-4FF3-A74C-5FFCB3FD9415}" destId="{9465C221-B56D-409D-9F01-D2BDE3066AD9}" srcOrd="2" destOrd="0" presId="urn:microsoft.com/office/officeart/2018/5/layout/IconCircleLabelList"/>
    <dgm:cxn modelId="{134CAC95-7632-4167-88AA-7F58D0CF31C6}" type="presParOf" srcId="{90A4E57A-E10C-4FF3-A74C-5FFCB3FD9415}" destId="{AEA37E01-67B9-4D96-A22F-D7887B6EFAD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78B20-3D4F-4A16-9811-11FDF9708E8C}">
      <dsp:nvSpPr>
        <dsp:cNvPr id="0" name=""/>
        <dsp:cNvSpPr/>
      </dsp:nvSpPr>
      <dsp:spPr>
        <a:xfrm>
          <a:off x="610470" y="7450"/>
          <a:ext cx="1887187" cy="1887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9DEAAF-ADE4-4956-BFF1-15A0DDC965F8}">
      <dsp:nvSpPr>
        <dsp:cNvPr id="0" name=""/>
        <dsp:cNvSpPr/>
      </dsp:nvSpPr>
      <dsp:spPr>
        <a:xfrm>
          <a:off x="1012657" y="409638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C46B96-9A56-4795-BB2A-0365FC942752}">
      <dsp:nvSpPr>
        <dsp:cNvPr id="0" name=""/>
        <dsp:cNvSpPr/>
      </dsp:nvSpPr>
      <dsp:spPr>
        <a:xfrm>
          <a:off x="7188" y="2482451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Step 1: 	Topic Analysis</a:t>
          </a:r>
        </a:p>
      </dsp:txBody>
      <dsp:txXfrm>
        <a:off x="7188" y="2482451"/>
        <a:ext cx="3093750" cy="720000"/>
      </dsp:txXfrm>
    </dsp:sp>
    <dsp:sp modelId="{76F29306-DA49-4330-8673-5A2AC293CFD0}">
      <dsp:nvSpPr>
        <dsp:cNvPr id="0" name=""/>
        <dsp:cNvSpPr/>
      </dsp:nvSpPr>
      <dsp:spPr>
        <a:xfrm>
          <a:off x="4245626" y="7450"/>
          <a:ext cx="1887187" cy="1887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FFC78C-EA2D-444D-823C-F09AAFC84A6E}">
      <dsp:nvSpPr>
        <dsp:cNvPr id="0" name=""/>
        <dsp:cNvSpPr/>
      </dsp:nvSpPr>
      <dsp:spPr>
        <a:xfrm>
          <a:off x="4647813" y="409638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B32AF-922E-4509-9AB4-9B9C20263398}">
      <dsp:nvSpPr>
        <dsp:cNvPr id="0" name=""/>
        <dsp:cNvSpPr/>
      </dsp:nvSpPr>
      <dsp:spPr>
        <a:xfrm>
          <a:off x="3642345" y="2482451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Step 2 	Researching resources for your assignment</a:t>
          </a:r>
        </a:p>
      </dsp:txBody>
      <dsp:txXfrm>
        <a:off x="3642345" y="2482451"/>
        <a:ext cx="3093750" cy="720000"/>
      </dsp:txXfrm>
    </dsp:sp>
    <dsp:sp modelId="{DFD5AE24-3AB1-4B37-B1CC-9DEB6B04F6D4}">
      <dsp:nvSpPr>
        <dsp:cNvPr id="0" name=""/>
        <dsp:cNvSpPr/>
      </dsp:nvSpPr>
      <dsp:spPr>
        <a:xfrm>
          <a:off x="7880782" y="7450"/>
          <a:ext cx="1887187" cy="1887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1F2A8D-4A56-4FA9-898B-761CD097C773}">
      <dsp:nvSpPr>
        <dsp:cNvPr id="0" name=""/>
        <dsp:cNvSpPr/>
      </dsp:nvSpPr>
      <dsp:spPr>
        <a:xfrm>
          <a:off x="8282970" y="409638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A37E01-67B9-4D96-A22F-D7887B6EFAD3}">
      <dsp:nvSpPr>
        <dsp:cNvPr id="0" name=""/>
        <dsp:cNvSpPr/>
      </dsp:nvSpPr>
      <dsp:spPr>
        <a:xfrm>
          <a:off x="7277501" y="2482451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Step 3: 	Preparing to write your assignment:</a:t>
          </a:r>
          <a:br>
            <a:rPr lang="en-US" sz="1700" kern="1200"/>
          </a:br>
          <a:endParaRPr lang="en-US" sz="1700" kern="1200"/>
        </a:p>
      </dsp:txBody>
      <dsp:txXfrm>
        <a:off x="7277501" y="2482451"/>
        <a:ext cx="3093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53DB-C14C-71A4-5381-3353AC122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B61F01-C5A0-EA38-B9A1-BD4C458E0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CA90B-292E-3A62-8AD3-363CA782E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7104-D30B-4470-99D5-FB77906183AF}" type="datetimeFigureOut">
              <a:rPr lang="en-AU" smtClean="0"/>
              <a:t>27/02/2024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7D7AC-DE7F-B3AA-D435-E854F83BF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5ED10-7312-5B59-A037-3CA068B8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7267-2BED-4E8C-AAA8-DDB27468D4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8493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D4550-92DA-5AB5-9A3D-772F19B20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CF60E6-DD5E-4C36-3EAF-A304F2592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5A7AE-ACFC-31D1-2320-9F70E14F2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7104-D30B-4470-99D5-FB77906183AF}" type="datetimeFigureOut">
              <a:rPr lang="en-AU" smtClean="0"/>
              <a:t>27/02/2024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10D74-1A34-1B30-FD14-D600574C6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4F83E-3FF4-F625-A0DD-BD42B9CF7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7267-2BED-4E8C-AAA8-DDB27468D4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3116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06B1D3-240D-0B37-26AE-E64B797EA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522662-A8CA-ADA3-5635-909438B7C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46061-06BC-38A5-F2AF-2D5646DDE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7104-D30B-4470-99D5-FB77906183AF}" type="datetimeFigureOut">
              <a:rPr lang="en-AU" smtClean="0"/>
              <a:t>27/02/2024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E5FBB-F6B8-478E-B33F-718FE89F9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B0894-D1A5-5CAF-7215-F61D429F1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7267-2BED-4E8C-AAA8-DDB27468D4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620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E9170-1247-002D-4448-F33D09A0E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CF4DE-B49D-61F0-E51B-816C9B5DA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0F420-691B-EBBB-120D-A10F4195A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9D12A-0FAF-4862-983C-2E4B0E9F2523}" type="datetimeFigureOut">
              <a:rPr lang="en-AU" smtClean="0"/>
              <a:t>27/02/2024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87C96-20B9-5CC8-93EE-373302BAB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A10B5-A7EB-4E85-738D-B6A48AC1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54E4D-3188-486A-8087-AD78E49FA63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6606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C6C7E-3CD7-95EB-5905-CDE5D3482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6D72D-6C99-D679-B222-4D59EB7BA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62193-76BF-35AA-1D66-F1A80D6B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7104-D30B-4470-99D5-FB77906183AF}" type="datetimeFigureOut">
              <a:rPr lang="en-AU" smtClean="0"/>
              <a:t>27/02/2024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A4419-AA32-ECE8-33E6-746564965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AE203-670F-EBD4-C9A7-084A97189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7267-2BED-4E8C-AAA8-DDB27468D4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536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31422-D24F-9E74-BCDB-A3622EB7D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0E335-97F7-15BE-0B20-54FD5EAF4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89E03-786B-EF52-B8F0-CFFE808CE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7104-D30B-4470-99D5-FB77906183AF}" type="datetimeFigureOut">
              <a:rPr lang="en-AU" smtClean="0"/>
              <a:t>27/02/2024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BEB47-938F-EAF0-41F1-C6E1317CA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FEAD8-186A-599E-63FB-592C719A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7267-2BED-4E8C-AAA8-DDB27468D4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707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B6EF0-4A95-733B-41BD-618B80848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34481-E752-B68C-F857-ED93FF2BB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0468EB-B193-78C2-41FE-C9B20B99D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4BE826-3FD3-60F6-2616-3B2A1B66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7104-D30B-4470-99D5-FB77906183AF}" type="datetimeFigureOut">
              <a:rPr lang="en-AU" smtClean="0"/>
              <a:t>27/02/2024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C8050-FDF1-CC35-9C3C-4F6273AEF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31CA17-A8A7-7180-53A2-CB2B40D16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7267-2BED-4E8C-AAA8-DDB27468D4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5168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09BEB-C617-0413-638F-95DD7BCC5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956EC-972F-A367-2111-0B66614F8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C4FAF1-4B18-B57F-6284-E6126ECF0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5A92E-0B29-2037-A700-DE86A4BEC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4D0F11-7BAE-ED54-224B-A07C4F0E7B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E2CFE4-1DE9-7652-3AE8-4B0471B83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7104-D30B-4470-99D5-FB77906183AF}" type="datetimeFigureOut">
              <a:rPr lang="en-AU" smtClean="0"/>
              <a:t>27/02/2024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88D03B-99C3-1BA4-CDCA-C537FED20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C600D-A468-74FF-9910-AB11DA0C1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7267-2BED-4E8C-AAA8-DDB27468D4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4056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05EFF-0B8A-27DE-4B4D-3FBBB69DF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A5AD54-AC02-3C6D-6D78-028AFCCCC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7104-D30B-4470-99D5-FB77906183AF}" type="datetimeFigureOut">
              <a:rPr lang="en-AU" smtClean="0"/>
              <a:t>27/02/2024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111B8E-D5C5-B27B-A444-E5A8DBEAB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5EC62-CCB4-FEC4-1C35-332CF825A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7267-2BED-4E8C-AAA8-DDB27468D4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0575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718584-54B4-54BB-0374-CD21C245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7104-D30B-4470-99D5-FB77906183AF}" type="datetimeFigureOut">
              <a:rPr lang="en-AU" smtClean="0"/>
              <a:t>27/02/2024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1CCFE0-72BF-9746-F81B-8C00C6D2A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F5486-6045-AD8F-53C0-910C24617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7267-2BED-4E8C-AAA8-DDB27468D4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2392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7DC16-6F9D-F552-0F8F-BAB711483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961F9-63E9-91A2-4446-98509640F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CCA09-E805-8C4F-EE03-D36A5D718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E1F87-8058-C6C5-C15C-30DDA46CB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7104-D30B-4470-99D5-FB77906183AF}" type="datetimeFigureOut">
              <a:rPr lang="en-AU" smtClean="0"/>
              <a:t>27/02/2024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087086-ACD1-C61F-1B98-A811EE5D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68F3F-A7D8-1F8F-3C71-6116A8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7267-2BED-4E8C-AAA8-DDB27468D4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2256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E1677-BA6A-E126-8484-881354B96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6745CB-B713-ECE1-B4A0-6A3A999A6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D51A12-9592-2590-AC58-FC597A20A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61D2BB-8A3D-47C1-DFAE-187AECDDD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7104-D30B-4470-99D5-FB77906183AF}" type="datetimeFigureOut">
              <a:rPr lang="en-AU" smtClean="0"/>
              <a:t>27/02/2024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E7EF41-4B93-21ED-B4C0-F27EB2ACF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FEC12-4B45-E1A3-F679-F9EDA3629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7267-2BED-4E8C-AAA8-DDB27468D4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156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414DD2-792D-F34B-5924-87C94AD39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3C322-ED17-3879-59A9-58F43FD4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CD362-DC00-419D-2372-8D4414BEF7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67104-D30B-4470-99D5-FB77906183AF}" type="datetimeFigureOut">
              <a:rPr lang="en-AU" smtClean="0"/>
              <a:t>27/02/2024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4F910-F67E-608F-FA06-1CC444A06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CBDDC-1151-9B74-1B06-0640CD485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87267-2BED-4E8C-AAA8-DDB27468D4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7336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F54B61-A9E0-0738-FF18-EB795CFC9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2C443-F4AE-CBCF-2AB7-ECD92C1AB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486D3-EC5C-408F-18BC-6C8DCBEBFD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9D12A-0FAF-4862-983C-2E4B0E9F2523}" type="datetimeFigureOut">
              <a:rPr lang="en-AU" smtClean="0"/>
              <a:t>27/02/2024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129AD-CFCF-66F7-1E7E-383F46AC4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8F29A-D58E-A471-A826-EAA3606E2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54E4D-3188-486A-8087-AD78E49FA63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684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gnifying glass on clear background">
            <a:extLst>
              <a:ext uri="{FF2B5EF4-FFF2-40B4-BE49-F238E27FC236}">
                <a16:creationId xmlns:a16="http://schemas.microsoft.com/office/drawing/2014/main" id="{848B3C35-FA5D-8497-6F65-FD4FC5C6A9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1" r="10136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55" name="Freeform: Shape 54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6" name="Freeform: Shape 55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665D7-3B8F-055B-0D26-29C391905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effectLst/>
              </a:rPr>
              <a:t>Research for your assignment</a:t>
            </a:r>
            <a:endParaRPr lang="en-US" sz="5400" b="1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8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25692C-DCAA-2A46-A147-328A0B56D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n-US">
                <a:latin typeface="Helvetica" pitchFamily="2" charset="0"/>
              </a:rPr>
              <a:t>Step 2: Research for your assignment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66187-F4EF-FE40-8EED-36111AB42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1244601"/>
            <a:ext cx="5638800" cy="4518886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1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Gathering resources which will enable you to write your assignment</a:t>
            </a:r>
            <a:r>
              <a:rPr lang="en-AU" sz="2000" b="1" dirty="0">
                <a:effectLst/>
                <a:latin typeface="Helvetica" pitchFamily="2" charset="0"/>
              </a:rPr>
              <a:t>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Some guidelines to help you start your research:</a:t>
            </a:r>
            <a:endParaRPr lang="en-AU" sz="2000" kern="1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Use your </a:t>
            </a:r>
            <a:r>
              <a:rPr lang="en-US" sz="1800" u="sng" kern="100" dirty="0">
                <a:solidFill>
                  <a:srgbClr val="FF0000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Key Words </a:t>
            </a:r>
            <a:r>
              <a:rPr lang="en-US" sz="18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begin searching for information which will help you write your assignment</a:t>
            </a:r>
            <a:endParaRPr lang="en-AU" sz="1800" kern="100" dirty="0"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Have you looked at the readings in </a:t>
            </a:r>
            <a:r>
              <a:rPr lang="en-US" sz="1800" i="1" kern="100" dirty="0">
                <a:solidFill>
                  <a:srgbClr val="FF0000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quest</a:t>
            </a:r>
            <a:r>
              <a:rPr lang="en-US" sz="18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 What readings can help you for this assignment?</a:t>
            </a:r>
            <a:endParaRPr lang="en-AU" sz="1800" kern="100" dirty="0"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resources you can find in Camden Theological Library?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kern="1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Make a note of what you consider are the main points in each resource at the time you consult the resource</a:t>
            </a:r>
            <a:endParaRPr lang="en-AU" sz="1800" kern="1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431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25692C-DCAA-2A46-A147-328A0B56D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00577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Helvetica" pitchFamily="2" charset="0"/>
              </a:rPr>
              <a:t>Step 2: Research for your assignment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66187-F4EF-FE40-8EED-36111AB42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18" y="2377440"/>
            <a:ext cx="8016817" cy="3861519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sz="2000" b="1" u="sng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These are the Building Blocks for </a:t>
            </a:r>
            <a:r>
              <a:rPr lang="en-US" sz="2000" b="1" u="sng" kern="100" dirty="0">
                <a:effectLst/>
                <a:highlight>
                  <a:srgbClr val="FFFF00"/>
                </a:highlight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REFERENCING</a:t>
            </a:r>
            <a:endParaRPr lang="en-AU" sz="2000" b="1" u="sng" kern="1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0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WHO?	wrote the resource</a:t>
            </a:r>
            <a:endParaRPr lang="en-AU" sz="2000" kern="1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0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WHAT?	is the title of the resource</a:t>
            </a:r>
            <a:endParaRPr lang="en-AU" sz="2000" kern="1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0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WHEN?	is the date of the resource</a:t>
            </a:r>
            <a:endParaRPr lang="en-AU" sz="2000" kern="1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0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WHERE?	is the place where the resource was published</a:t>
            </a:r>
            <a:endParaRPr lang="en-AU" sz="2000" kern="1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0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		details of page numbers, journal volumes and issue numbers</a:t>
            </a:r>
            <a:endParaRPr lang="en-AU" sz="2000" kern="1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US" sz="2000" u="sng" kern="100" dirty="0">
              <a:effectLst/>
              <a:highlight>
                <a:srgbClr val="FFFF00"/>
              </a:highlight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n-US" sz="2000" u="sng" kern="100" dirty="0">
                <a:effectLst/>
                <a:highlight>
                  <a:srgbClr val="FFFF00"/>
                </a:highlight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TIP</a:t>
            </a:r>
            <a:r>
              <a:rPr lang="en-US" sz="2000" u="sng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Take details of every resource you consult at the time you consult the resource!</a:t>
            </a:r>
            <a:endParaRPr lang="en-AU" sz="1100" b="1" u="sng" kern="100" dirty="0"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40D1C1-5510-944A-9BFE-E4F17F9F6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08" r="16130" b="1"/>
          <a:stretch/>
        </p:blipFill>
        <p:spPr>
          <a:xfrm>
            <a:off x="8601842" y="2934149"/>
            <a:ext cx="2417182" cy="2286616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5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BC3FCA0-6855-447A-BD0C-80410E313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25692C-DCAA-2A46-A147-328A0B56D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25" y="349665"/>
            <a:ext cx="4247499" cy="1428336"/>
          </a:xfrm>
        </p:spPr>
        <p:txBody>
          <a:bodyPr anchor="b"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Step 2: Research for your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66187-F4EF-FE40-8EED-36111AB42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824" y="2496481"/>
            <a:ext cx="3963275" cy="314786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WHAT &amp; WHERE to begin your research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AU" sz="2400" kern="1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spcBef>
                <a:spcPts val="0"/>
              </a:spcBef>
              <a:spcAft>
                <a:spcPts val="600"/>
              </a:spcAft>
              <a:buAutoNum type="arabicParenR"/>
            </a:pPr>
            <a:r>
              <a:rPr lang="en-US" sz="24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staff of Camden Theological Library </a:t>
            </a:r>
          </a:p>
          <a:p>
            <a:pPr marL="0" lv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endParaRPr lang="en-US" sz="2400" kern="100" dirty="0"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seek their expert assistance</a:t>
            </a:r>
            <a:endParaRPr lang="en-US" sz="1800" kern="100" dirty="0"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endParaRPr lang="en-AU" sz="1800" kern="1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8196" y="399675"/>
            <a:ext cx="2394618" cy="2779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60609C-FD2C-104F-95E9-EB03A6465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79" b="-8"/>
          <a:stretch/>
        </p:blipFill>
        <p:spPr>
          <a:xfrm>
            <a:off x="9692640" y="596271"/>
            <a:ext cx="2014053" cy="24470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35D5A6-AB7A-4677-8D44-034515D66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6444" y="399675"/>
            <a:ext cx="4417383" cy="58091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9E9352-59A0-9845-9BC0-DD70C6B8E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" r="9912" b="2"/>
          <a:stretch/>
        </p:blipFill>
        <p:spPr>
          <a:xfrm>
            <a:off x="5030861" y="530046"/>
            <a:ext cx="3948548" cy="54159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B19363-8354-4E75-A15C-A08F75517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8196" y="3429000"/>
            <a:ext cx="2394618" cy="2779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67412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704A146-8D39-4DE6-A313-78BE3AD3E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156" y="3825554"/>
            <a:ext cx="2199020" cy="18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14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25692C-DCAA-2A46-A147-328A0B56D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Step 2: Research for your assignment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66187-F4EF-FE40-8EED-36111AB42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741494" cy="3701557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WHAT &amp; WHERE to begin your research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500" b="1" kern="1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Revelation search: 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an entry point for gathering sources for essays.</a:t>
            </a:r>
            <a:endParaRPr lang="en-A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kern="1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When you </a:t>
            </a:r>
            <a:r>
              <a:rPr lang="en-US" sz="2000" kern="1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use your Key Words, they</a:t>
            </a:r>
            <a:r>
              <a:rPr lang="en-US" sz="20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will help you find relevant: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Books - print and eBooks</a:t>
            </a:r>
            <a:endParaRPr lang="en-AU" sz="2000" kern="100" dirty="0"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AU" sz="20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Full text </a:t>
            </a:r>
            <a:r>
              <a:rPr lang="en-US" sz="20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Journal articles</a:t>
            </a:r>
            <a:endParaRPr lang="en-US" sz="2000" kern="100" dirty="0"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800" kern="1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D46F8-4EBE-3F4C-BBFA-DE5DBC83C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58" b="23224"/>
          <a:stretch/>
        </p:blipFill>
        <p:spPr>
          <a:xfrm>
            <a:off x="5987738" y="2336489"/>
            <a:ext cx="5628018" cy="1952152"/>
          </a:xfrm>
          <a:prstGeom prst="rect">
            <a:avLst/>
          </a:prstGeom>
        </p:spPr>
      </p:pic>
      <p:pic>
        <p:nvPicPr>
          <p:cNvPr id="9" name="Graphic 8" descr="Arrow Slight curve">
            <a:extLst>
              <a:ext uri="{FF2B5EF4-FFF2-40B4-BE49-F238E27FC236}">
                <a16:creationId xmlns:a16="http://schemas.microsoft.com/office/drawing/2014/main" id="{25F5BEED-77AA-5F43-AB0D-71B4FF8CD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13251" y="50584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66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Books">
            <a:extLst>
              <a:ext uri="{FF2B5EF4-FFF2-40B4-BE49-F238E27FC236}">
                <a16:creationId xmlns:a16="http://schemas.microsoft.com/office/drawing/2014/main" id="{4214BCC2-8641-4907-053A-79486B7BC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2502" y="1724179"/>
            <a:ext cx="3510140" cy="3510140"/>
          </a:xfrm>
          <a:prstGeom prst="rect">
            <a:avLst/>
          </a:prstGeom>
        </p:spPr>
      </p:pic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041C67D0-A496-4B86-BF61-263FF9EFD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6068" y="320442"/>
            <a:ext cx="6572492" cy="6212748"/>
          </a:xfrm>
          <a:custGeom>
            <a:avLst/>
            <a:gdLst>
              <a:gd name="connsiteX0" fmla="*/ 0 w 6572492"/>
              <a:gd name="connsiteY0" fmla="*/ 0 h 6212748"/>
              <a:gd name="connsiteX1" fmla="*/ 2248593 w 6572492"/>
              <a:gd name="connsiteY1" fmla="*/ 0 h 6212748"/>
              <a:gd name="connsiteX2" fmla="*/ 2694770 w 6572492"/>
              <a:gd name="connsiteY2" fmla="*/ 0 h 6212748"/>
              <a:gd name="connsiteX3" fmla="*/ 2991094 w 6572492"/>
              <a:gd name="connsiteY3" fmla="*/ 0 h 6212748"/>
              <a:gd name="connsiteX4" fmla="*/ 6572492 w 6572492"/>
              <a:gd name="connsiteY4" fmla="*/ 0 h 6212748"/>
              <a:gd name="connsiteX5" fmla="*/ 6572492 w 6572492"/>
              <a:gd name="connsiteY5" fmla="*/ 2864954 h 6212748"/>
              <a:gd name="connsiteX6" fmla="*/ 3129047 w 6572492"/>
              <a:gd name="connsiteY6" fmla="*/ 6212748 h 6212748"/>
              <a:gd name="connsiteX7" fmla="*/ 2694770 w 6572492"/>
              <a:gd name="connsiteY7" fmla="*/ 6212748 h 6212748"/>
              <a:gd name="connsiteX8" fmla="*/ 2248593 w 6572492"/>
              <a:gd name="connsiteY8" fmla="*/ 6212748 h 6212748"/>
              <a:gd name="connsiteX9" fmla="*/ 0 w 6572492"/>
              <a:gd name="connsiteY9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2492" h="6212748">
                <a:moveTo>
                  <a:pt x="0" y="0"/>
                </a:moveTo>
                <a:lnTo>
                  <a:pt x="2248593" y="0"/>
                </a:lnTo>
                <a:lnTo>
                  <a:pt x="2694770" y="0"/>
                </a:lnTo>
                <a:lnTo>
                  <a:pt x="2991094" y="0"/>
                </a:lnTo>
                <a:lnTo>
                  <a:pt x="6572492" y="0"/>
                </a:lnTo>
                <a:lnTo>
                  <a:pt x="6572492" y="2864954"/>
                </a:lnTo>
                <a:lnTo>
                  <a:pt x="3129047" y="6212748"/>
                </a:lnTo>
                <a:lnTo>
                  <a:pt x="2694770" y="6212748"/>
                </a:lnTo>
                <a:lnTo>
                  <a:pt x="2248593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Right Triangle 54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E8AB3-14B5-56E1-2654-22C7D391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700" y="950026"/>
            <a:ext cx="5327272" cy="1881461"/>
          </a:xfrm>
        </p:spPr>
        <p:txBody>
          <a:bodyPr>
            <a:normAutofit/>
          </a:bodyPr>
          <a:lstStyle/>
          <a:p>
            <a:r>
              <a:rPr lang="en-US" sz="5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Types of sources</a:t>
            </a:r>
            <a:endParaRPr lang="en-AU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EF7B7-34BA-C773-C32E-ECED10456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0700" y="3086514"/>
            <a:ext cx="3712817" cy="2457565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Researchers deal with three main types of sources:</a:t>
            </a: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Primary sources</a:t>
            </a:r>
            <a:endParaRPr lang="en-A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Secondary sources</a:t>
            </a:r>
            <a:endParaRPr lang="en-A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Reference sources</a:t>
            </a:r>
            <a:endParaRPr lang="en-A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4248601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3B279-5394-E950-AC75-240F6AD7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141430" cy="4480726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Primary sources</a:t>
            </a:r>
            <a:endParaRPr lang="en-AU" sz="6000" b="1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7234-1278-B9DF-03F9-9A6C06F28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928" y="1338729"/>
            <a:ext cx="4795584" cy="4180542"/>
          </a:xfrm>
        </p:spPr>
        <p:txBody>
          <a:bodyPr anchor="ctr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are sources which originate from the time and place of the events being investigated.</a:t>
            </a:r>
            <a:endParaRPr lang="en-A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can include contemporary letters, documents etc.</a:t>
            </a:r>
            <a:endParaRPr lang="en-A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 documents such as the Bible</a:t>
            </a:r>
            <a:endParaRPr lang="en-A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 of the Church Fathers</a:t>
            </a:r>
            <a:endParaRPr lang="en-A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contemporary documents.</a:t>
            </a:r>
            <a:endParaRPr lang="en-A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24577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DEAA81-C5E7-C96A-845F-6D82E6855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141430" cy="4480726"/>
          </a:xfrm>
        </p:spPr>
        <p:txBody>
          <a:bodyPr>
            <a:normAutofit/>
          </a:bodyPr>
          <a:lstStyle/>
          <a:p>
            <a:pPr algn="ctr"/>
            <a:r>
              <a:rPr lang="en-US" sz="51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Secondary sources</a:t>
            </a:r>
            <a:br>
              <a:rPr lang="en-AU" sz="5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U" sz="51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6EDBF-2DA8-F9CE-8134-8B42B3339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928" y="1338729"/>
            <a:ext cx="4795584" cy="4180542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Secondary sources analyze, evaluate or interpret information contained in primary and other secondary sources.</a:t>
            </a:r>
            <a:endParaRPr lang="en-A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Books</a:t>
            </a:r>
            <a:endParaRPr lang="en-A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articles</a:t>
            </a:r>
            <a:endParaRPr lang="en-A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scholarly works</a:t>
            </a:r>
            <a:endParaRPr lang="en-A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2548722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9D51AE-67AA-82AE-DA61-79BE83D17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2007704"/>
            <a:ext cx="3141430" cy="186365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Reference sources</a:t>
            </a:r>
            <a:br>
              <a:rPr lang="en-AU" sz="5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U" sz="56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DC2F5-084B-D071-DEA1-918195754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928" y="1338729"/>
            <a:ext cx="4795584" cy="4180542"/>
          </a:xfrm>
        </p:spPr>
        <p:txBody>
          <a:bodyPr anchor="ctr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are publications that compile, analyze or summarize primary and secondary sources. </a:t>
            </a:r>
            <a:endParaRPr lang="en-AU" sz="2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often provide summaries of complex subjects.</a:t>
            </a:r>
            <a:endParaRPr lang="en-AU" sz="2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may contain suggestions for further reading.</a:t>
            </a:r>
            <a:endParaRPr lang="en-AU" sz="2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2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Encyclopedias</a:t>
            </a:r>
            <a:endParaRPr lang="en-AU" sz="2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2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Dictionaries</a:t>
            </a:r>
            <a:endParaRPr lang="en-AU" sz="2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Concise Biblical commentaries</a:t>
            </a:r>
            <a:endParaRPr lang="en-AU" sz="2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2200"/>
          </a:p>
        </p:txBody>
      </p:sp>
      <p:pic>
        <p:nvPicPr>
          <p:cNvPr id="4" name="Graphic 3" descr="Open Book">
            <a:extLst>
              <a:ext uri="{FF2B5EF4-FFF2-40B4-BE49-F238E27FC236}">
                <a16:creationId xmlns:a16="http://schemas.microsoft.com/office/drawing/2014/main" id="{990C2073-7823-D2B5-35C2-D0BD8DCC4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1915" y="3770956"/>
            <a:ext cx="2045888" cy="204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13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262C87B-205C-4719-AC60-AF13E94F1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322626"/>
            <a:ext cx="5772560" cy="6212748"/>
          </a:xfrm>
          <a:custGeom>
            <a:avLst/>
            <a:gdLst>
              <a:gd name="connsiteX0" fmla="*/ 0 w 5772560"/>
              <a:gd name="connsiteY0" fmla="*/ 0 h 6212748"/>
              <a:gd name="connsiteX1" fmla="*/ 1448661 w 5772560"/>
              <a:gd name="connsiteY1" fmla="*/ 0 h 6212748"/>
              <a:gd name="connsiteX2" fmla="*/ 1940557 w 5772560"/>
              <a:gd name="connsiteY2" fmla="*/ 0 h 6212748"/>
              <a:gd name="connsiteX3" fmla="*/ 5772560 w 5772560"/>
              <a:gd name="connsiteY3" fmla="*/ 0 h 6212748"/>
              <a:gd name="connsiteX4" fmla="*/ 5772560 w 5772560"/>
              <a:gd name="connsiteY4" fmla="*/ 2864954 h 6212748"/>
              <a:gd name="connsiteX5" fmla="*/ 2329115 w 5772560"/>
              <a:gd name="connsiteY5" fmla="*/ 6212748 h 6212748"/>
              <a:gd name="connsiteX6" fmla="*/ 1940557 w 5772560"/>
              <a:gd name="connsiteY6" fmla="*/ 6212748 h 6212748"/>
              <a:gd name="connsiteX7" fmla="*/ 1448661 w 5772560"/>
              <a:gd name="connsiteY7" fmla="*/ 6212748 h 6212748"/>
              <a:gd name="connsiteX8" fmla="*/ 0 w 5772560"/>
              <a:gd name="connsiteY8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72560" h="6212748">
                <a:moveTo>
                  <a:pt x="0" y="0"/>
                </a:moveTo>
                <a:lnTo>
                  <a:pt x="1448661" y="0"/>
                </a:lnTo>
                <a:lnTo>
                  <a:pt x="1940557" y="0"/>
                </a:lnTo>
                <a:lnTo>
                  <a:pt x="5772560" y="0"/>
                </a:lnTo>
                <a:lnTo>
                  <a:pt x="5772560" y="2864954"/>
                </a:lnTo>
                <a:lnTo>
                  <a:pt x="2329115" y="6212748"/>
                </a:lnTo>
                <a:lnTo>
                  <a:pt x="1940557" y="6212748"/>
                </a:lnTo>
                <a:lnTo>
                  <a:pt x="1448661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B5042D-2DA2-561D-9BC2-1B180ACE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402" y="696247"/>
            <a:ext cx="5569528" cy="1642850"/>
          </a:xfrm>
        </p:spPr>
        <p:txBody>
          <a:bodyPr>
            <a:normAutofit fontScale="90000"/>
          </a:bodyPr>
          <a:lstStyle/>
          <a:p>
            <a:r>
              <a:rPr lang="en-US" sz="60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Revelation</a:t>
            </a:r>
            <a:br>
              <a:rPr lang="en-AU" sz="5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U" sz="5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8708AB-CC61-A38B-CD91-2DC493FB2D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4723" y="2902741"/>
            <a:ext cx="7787508" cy="2900845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25258-3127-8909-AD4A-46D5AE350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403" y="1769165"/>
            <a:ext cx="8573984" cy="892558"/>
          </a:xfrm>
        </p:spPr>
        <p:txBody>
          <a:bodyPr anchor="t">
            <a:normAutofit/>
          </a:bodyPr>
          <a:lstStyle/>
          <a:p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an entry point for gathering sources for essays.</a:t>
            </a:r>
            <a:endParaRPr lang="en-A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47709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375C5-1A99-7F87-A57E-91EA3978C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ctr"/>
            <a:r>
              <a:rPr lang="en-US" sz="51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Reference resources</a:t>
            </a:r>
            <a:endParaRPr lang="en-AU" sz="5100" b="1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4AE62-E707-F618-1FB9-8FC4873FF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59" y="1648870"/>
            <a:ext cx="5319969" cy="3589052"/>
          </a:xfrm>
        </p:spPr>
        <p:txBody>
          <a:bodyPr anchor="ctr">
            <a:normAutofit/>
          </a:bodyPr>
          <a:lstStyle/>
          <a:p>
            <a:r>
              <a:rPr lang="en-US" sz="2200" b="0" i="0" dirty="0">
                <a:effectLst/>
                <a:latin typeface="Vaud"/>
              </a:rPr>
              <a:t>It is sometimes best to begin your research for an assignment in the library's reference collection. Below are some of the key resources that will help get you off to a good start with your assignment. There are many more useful books in addition to these. Please ask library staff to assist you to find the right resource to help you.</a:t>
            </a:r>
            <a:endParaRPr lang="en-AU" sz="2200" dirty="0"/>
          </a:p>
        </p:txBody>
      </p:sp>
    </p:spTree>
    <p:extLst>
      <p:ext uri="{BB962C8B-B14F-4D97-AF65-F5344CB8AC3E}">
        <p14:creationId xmlns:p14="http://schemas.microsoft.com/office/powerpoint/2010/main" val="693428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61529F-3AE3-548D-F29C-622BA2581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99" y="1188637"/>
            <a:ext cx="3291839" cy="4480726"/>
          </a:xfrm>
        </p:spPr>
        <p:txBody>
          <a:bodyPr>
            <a:normAutofit/>
          </a:bodyPr>
          <a:lstStyle/>
          <a:p>
            <a:pPr algn="r"/>
            <a:r>
              <a:rPr lang="en-US" sz="4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</a:t>
            </a:r>
            <a:br>
              <a:rPr lang="en-AU" sz="4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U" sz="4600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56E6C58-E026-9F42-AC68-D67E6056C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928" y="1338729"/>
            <a:ext cx="4795584" cy="4180542"/>
          </a:xfrm>
        </p:spPr>
        <p:txBody>
          <a:bodyPr anchor="ctr">
            <a:normAutofit/>
          </a:bodyPr>
          <a:lstStyle/>
          <a:p>
            <a:endParaRPr lang="en-US" sz="2400" dirty="0"/>
          </a:p>
          <a:p>
            <a:pPr marL="0" indent="0">
              <a:buNone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essay is an opportunity for you to show what you have learned.</a:t>
            </a:r>
            <a:endParaRPr lang="en-A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4094692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17FAA8-2F8F-555C-1B98-E8065BDA7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05" y="1391478"/>
            <a:ext cx="4574256" cy="2671818"/>
          </a:xfrm>
        </p:spPr>
        <p:txBody>
          <a:bodyPr anchor="t">
            <a:noAutofit/>
          </a:bodyPr>
          <a:lstStyle/>
          <a:p>
            <a:r>
              <a:rPr lang="en-AU" sz="5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Biblical Studies : </a:t>
            </a:r>
            <a:br>
              <a:rPr lang="en-AU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AU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4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Useful Reference Books </a:t>
            </a:r>
            <a:br>
              <a:rPr lang="en-AU" sz="4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U" sz="4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25804-7F3F-FF24-6E76-F0D41FCF2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679713"/>
            <a:ext cx="5554088" cy="1749288"/>
          </a:xfrm>
        </p:spPr>
        <p:txBody>
          <a:bodyPr anchor="t">
            <a:normAutofit/>
          </a:bodyPr>
          <a:lstStyle/>
          <a:p>
            <a:pPr>
              <a:spcAft>
                <a:spcPts val="800"/>
              </a:spcAft>
            </a:pPr>
            <a:endParaRPr lang="en-AU" sz="24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Aft>
                <a:spcPts val="800"/>
              </a:spcAft>
            </a:pPr>
            <a:r>
              <a:rPr lang="en-AU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Commentaries</a:t>
            </a:r>
          </a:p>
          <a:p>
            <a:endParaRPr lang="en-AU" sz="2200" dirty="0"/>
          </a:p>
          <a:p>
            <a:endParaRPr lang="en-AU" sz="2200" dirty="0"/>
          </a:p>
        </p:txBody>
      </p:sp>
      <p:pic>
        <p:nvPicPr>
          <p:cNvPr id="4" name="Graphic 3" descr="Books">
            <a:extLst>
              <a:ext uri="{FF2B5EF4-FFF2-40B4-BE49-F238E27FC236}">
                <a16:creationId xmlns:a16="http://schemas.microsoft.com/office/drawing/2014/main" id="{8578E11D-B172-6AC4-C209-1151DE3E3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33575" y="3634238"/>
            <a:ext cx="1999374" cy="199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09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1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row of books with green and gold text&#10;&#10;Description automatically generated">
            <a:extLst>
              <a:ext uri="{FF2B5EF4-FFF2-40B4-BE49-F238E27FC236}">
                <a16:creationId xmlns:a16="http://schemas.microsoft.com/office/drawing/2014/main" id="{9DE98692-C026-022A-DD04-C0A536AE3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4" b="14480"/>
          <a:stretch/>
        </p:blipFill>
        <p:spPr bwMode="auto">
          <a:xfrm>
            <a:off x="457200" y="750210"/>
            <a:ext cx="11277600" cy="53575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9890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1A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41E0AC-7287-A330-8FEC-18A4A85E2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/>
          <a:stretch/>
        </p:blipFill>
        <p:spPr bwMode="auto">
          <a:xfrm>
            <a:off x="535859" y="382426"/>
            <a:ext cx="11120282" cy="6254007"/>
          </a:xfrm>
          <a:prstGeom prst="rect">
            <a:avLst/>
          </a:prstGeom>
          <a:solidFill>
            <a:srgbClr val="800000">
              <a:alpha val="60000"/>
            </a:srgbClr>
          </a:solidFill>
        </p:spPr>
      </p:pic>
    </p:spTree>
    <p:extLst>
      <p:ext uri="{BB962C8B-B14F-4D97-AF65-F5344CB8AC3E}">
        <p14:creationId xmlns:p14="http://schemas.microsoft.com/office/powerpoint/2010/main" val="1700295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1A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DB98FF-5601-3243-D867-A2D0589D7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9912" y="643467"/>
            <a:ext cx="4972176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0936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17FAA8-2F8F-555C-1B98-E8065BDA7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05" y="1341783"/>
            <a:ext cx="4574256" cy="2721513"/>
          </a:xfrm>
        </p:spPr>
        <p:txBody>
          <a:bodyPr anchor="t">
            <a:noAutofit/>
          </a:bodyPr>
          <a:lstStyle/>
          <a:p>
            <a:r>
              <a:rPr lang="en-AU" sz="5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Biblical Studies : </a:t>
            </a:r>
            <a:br>
              <a:rPr lang="en-AU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AU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Useful Reference Books</a:t>
            </a:r>
            <a:br>
              <a:rPr lang="en-AU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U" sz="4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25804-7F3F-FF24-6E76-F0D41FCF2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792753"/>
            <a:ext cx="5554088" cy="1636248"/>
          </a:xfrm>
        </p:spPr>
        <p:txBody>
          <a:bodyPr anchor="t">
            <a:normAutofit/>
          </a:bodyPr>
          <a:lstStyle/>
          <a:p>
            <a:pPr>
              <a:spcAft>
                <a:spcPts val="800"/>
              </a:spcAft>
            </a:pPr>
            <a:r>
              <a:rPr lang="en-AU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Dictionaries &amp; Encyclopaedias</a:t>
            </a:r>
            <a:endParaRPr lang="en-A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2200" dirty="0"/>
          </a:p>
          <a:p>
            <a:endParaRPr lang="en-AU" sz="2200" dirty="0"/>
          </a:p>
        </p:txBody>
      </p:sp>
      <p:pic>
        <p:nvPicPr>
          <p:cNvPr id="4" name="Graphic 3" descr="Books">
            <a:extLst>
              <a:ext uri="{FF2B5EF4-FFF2-40B4-BE49-F238E27FC236}">
                <a16:creationId xmlns:a16="http://schemas.microsoft.com/office/drawing/2014/main" id="{8578E11D-B172-6AC4-C209-1151DE3E3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12761" y="3468689"/>
            <a:ext cx="1999374" cy="199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33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EAE224-2DA1-B2E9-F5A7-AD0E9BFE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1" b="16635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5121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52B2FD-1E09-F023-887C-D7A24FB2C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1139" y="643467"/>
            <a:ext cx="4289721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2115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6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93AF91-6A4F-488F-A0EC-18E41F16F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9525" y="643467"/>
            <a:ext cx="4052949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8718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17FAA8-2F8F-555C-1B98-E8065BDA7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05" y="1411356"/>
            <a:ext cx="4574256" cy="2651939"/>
          </a:xfrm>
        </p:spPr>
        <p:txBody>
          <a:bodyPr anchor="t">
            <a:noAutofit/>
          </a:bodyPr>
          <a:lstStyle/>
          <a:p>
            <a:r>
              <a:rPr lang="en-AU" sz="5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Theology : </a:t>
            </a:r>
            <a:br>
              <a:rPr lang="en-AU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AU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Useful Reference Books</a:t>
            </a:r>
            <a:br>
              <a:rPr lang="en-AU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U" sz="4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25804-7F3F-FF24-6E76-F0D41FCF2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792753"/>
            <a:ext cx="5554088" cy="1636248"/>
          </a:xfrm>
        </p:spPr>
        <p:txBody>
          <a:bodyPr anchor="t">
            <a:normAutofit/>
          </a:bodyPr>
          <a:lstStyle/>
          <a:p>
            <a:pPr>
              <a:spcAft>
                <a:spcPts val="800"/>
              </a:spcAft>
            </a:pPr>
            <a:r>
              <a:rPr lang="en-AU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Dictionaries &amp; Encyclopaedias</a:t>
            </a:r>
            <a:endParaRPr lang="en-A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2200" dirty="0"/>
          </a:p>
          <a:p>
            <a:endParaRPr lang="en-AU" sz="2200" dirty="0"/>
          </a:p>
        </p:txBody>
      </p:sp>
      <p:pic>
        <p:nvPicPr>
          <p:cNvPr id="4" name="Graphic 3" descr="Books">
            <a:extLst>
              <a:ext uri="{FF2B5EF4-FFF2-40B4-BE49-F238E27FC236}">
                <a16:creationId xmlns:a16="http://schemas.microsoft.com/office/drawing/2014/main" id="{8578E11D-B172-6AC4-C209-1151DE3E3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12761" y="3468689"/>
            <a:ext cx="1999374" cy="199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15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9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C580EE-9E49-2F47-1B41-FD5224172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6657" y="643467"/>
            <a:ext cx="3718685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7833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6CA126-EC46-5244-CE8A-F6392B131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99" y="1188637"/>
            <a:ext cx="3396135" cy="4480726"/>
          </a:xfrm>
        </p:spPr>
        <p:txBody>
          <a:bodyPr>
            <a:normAutofit/>
          </a:bodyPr>
          <a:lstStyle/>
          <a:p>
            <a:r>
              <a:rPr lang="en-US" sz="4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good essay requires you to:</a:t>
            </a:r>
            <a:br>
              <a:rPr lang="en-AU" sz="4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U" sz="4600" b="1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F344D-9432-3AA1-3C4E-657342E60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928" y="1338729"/>
            <a:ext cx="4795584" cy="4180542"/>
          </a:xfrm>
        </p:spPr>
        <p:txBody>
          <a:bodyPr anchor="ctr"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 a clear understanding of what the question (essay topic) asks.</a:t>
            </a:r>
            <a:endParaRPr lang="en-A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4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Carry out research to gather information and sources which will support the argument or opinion which you will be conveying in your essay.</a:t>
            </a:r>
            <a:endParaRPr lang="en-AU" sz="24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Write your essay in a clear, concise and compelling manner.</a:t>
            </a:r>
            <a:endParaRPr lang="en-A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Practice good time management.</a:t>
            </a:r>
            <a:endParaRPr lang="en-A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 a bibliography of the resources consulted.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687059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9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B35D56-4EBF-27B4-5BE6-71D7260C8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4538" y="643467"/>
            <a:ext cx="4442924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827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9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1F3A65-1444-E722-C10A-11CD47EDD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5429" y="643467"/>
            <a:ext cx="4401142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6897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9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8859C8-4565-CA9C-D4BA-D1CE7809B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5429" y="643467"/>
            <a:ext cx="4401141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449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17FAA8-2F8F-555C-1B98-E8065BDA7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05" y="1411356"/>
            <a:ext cx="4574256" cy="2651939"/>
          </a:xfrm>
        </p:spPr>
        <p:txBody>
          <a:bodyPr anchor="t">
            <a:noAutofit/>
          </a:bodyPr>
          <a:lstStyle/>
          <a:p>
            <a:r>
              <a:rPr lang="en-AU" sz="5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Church History : </a:t>
            </a:r>
            <a:br>
              <a:rPr lang="en-AU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AU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Useful Reference Books</a:t>
            </a:r>
            <a:br>
              <a:rPr lang="en-AU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U" sz="4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25804-7F3F-FF24-6E76-F0D41FCF2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792753"/>
            <a:ext cx="5554088" cy="1636248"/>
          </a:xfrm>
        </p:spPr>
        <p:txBody>
          <a:bodyPr anchor="t">
            <a:normAutofit/>
          </a:bodyPr>
          <a:lstStyle/>
          <a:p>
            <a:pPr>
              <a:spcAft>
                <a:spcPts val="800"/>
              </a:spcAft>
            </a:pPr>
            <a:r>
              <a:rPr lang="en-AU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Dictionaries &amp; Encyclopaedias</a:t>
            </a:r>
            <a:endParaRPr lang="en-A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2200" dirty="0"/>
          </a:p>
          <a:p>
            <a:endParaRPr lang="en-AU" sz="2200" dirty="0"/>
          </a:p>
        </p:txBody>
      </p:sp>
      <p:pic>
        <p:nvPicPr>
          <p:cNvPr id="4" name="Graphic 3" descr="Books">
            <a:extLst>
              <a:ext uri="{FF2B5EF4-FFF2-40B4-BE49-F238E27FC236}">
                <a16:creationId xmlns:a16="http://schemas.microsoft.com/office/drawing/2014/main" id="{8578E11D-B172-6AC4-C209-1151DE3E3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12761" y="3468689"/>
            <a:ext cx="1999374" cy="199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72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5D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row of books on a white background&#10;&#10;Description automatically generated">
            <a:extLst>
              <a:ext uri="{FF2B5EF4-FFF2-40B4-BE49-F238E27FC236}">
                <a16:creationId xmlns:a16="http://schemas.microsoft.com/office/drawing/2014/main" id="{81758151-8A67-55A0-6AC2-94E6524DF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8" b="22366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7445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5D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book cover with a person in a room with a book&#10;&#10;Description automatically generated">
            <a:extLst>
              <a:ext uri="{FF2B5EF4-FFF2-40B4-BE49-F238E27FC236}">
                <a16:creationId xmlns:a16="http://schemas.microsoft.com/office/drawing/2014/main" id="{F560E0CA-3CC1-3579-972E-3DECDEC32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4369" y="643467"/>
            <a:ext cx="4806176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53048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5D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65549C-F815-263E-4D5D-E6D9ACFCA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400" y="289671"/>
            <a:ext cx="10209200" cy="62786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7409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5D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B35D56-4EBF-27B4-5BE6-71D7260C8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4538" y="643467"/>
            <a:ext cx="4442924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5151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5D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1F3A65-1444-E722-C10A-11CD47EDD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5429" y="643467"/>
            <a:ext cx="4401142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4062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5D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8859C8-4565-CA9C-D4BA-D1CE7809B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5429" y="643467"/>
            <a:ext cx="4401141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108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4437FE-F103-E8C0-1739-7F231EA39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 fontScale="90000"/>
          </a:bodyPr>
          <a:lstStyle/>
          <a:p>
            <a:r>
              <a:rPr lang="en-US" sz="4800" dirty="0"/>
              <a:t>Steps along your journey from selecting </a:t>
            </a:r>
            <a:br>
              <a:rPr lang="en-US" sz="4800" dirty="0"/>
            </a:br>
            <a:r>
              <a:rPr lang="en-US" sz="4800" dirty="0"/>
              <a:t>the topic to preparing to write your essay</a:t>
            </a:r>
            <a:endParaRPr lang="en-AU" sz="48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3005485-5035-8F50-9686-CB58370444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9067512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81004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17FAA8-2F8F-555C-1B98-E8065BDA7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4" y="1411356"/>
            <a:ext cx="4621695" cy="2651939"/>
          </a:xfrm>
        </p:spPr>
        <p:txBody>
          <a:bodyPr anchor="t">
            <a:noAutofit/>
          </a:bodyPr>
          <a:lstStyle/>
          <a:p>
            <a:r>
              <a:rPr lang="en-AU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Pastoral Theology : </a:t>
            </a:r>
            <a:br>
              <a:rPr lang="en-AU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AU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Useful Reference Books</a:t>
            </a:r>
            <a:br>
              <a:rPr lang="en-AU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U" sz="4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25804-7F3F-FF24-6E76-F0D41FCF2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792753"/>
            <a:ext cx="5554088" cy="1636248"/>
          </a:xfrm>
        </p:spPr>
        <p:txBody>
          <a:bodyPr anchor="t">
            <a:normAutofit/>
          </a:bodyPr>
          <a:lstStyle/>
          <a:p>
            <a:pPr>
              <a:spcAft>
                <a:spcPts val="800"/>
              </a:spcAft>
            </a:pPr>
            <a:r>
              <a:rPr lang="en-AU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Dictionaries &amp; Encyclopaedias</a:t>
            </a:r>
            <a:endParaRPr lang="en-A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2200" dirty="0"/>
          </a:p>
          <a:p>
            <a:endParaRPr lang="en-AU" sz="2200" dirty="0"/>
          </a:p>
        </p:txBody>
      </p:sp>
      <p:pic>
        <p:nvPicPr>
          <p:cNvPr id="4" name="Graphic 3" descr="Books">
            <a:extLst>
              <a:ext uri="{FF2B5EF4-FFF2-40B4-BE49-F238E27FC236}">
                <a16:creationId xmlns:a16="http://schemas.microsoft.com/office/drawing/2014/main" id="{8578E11D-B172-6AC4-C209-1151DE3E3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12761" y="3468689"/>
            <a:ext cx="1999374" cy="199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239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5246BF-A814-8018-8DDC-82EB2307F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1838" y="643467"/>
            <a:ext cx="3788324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05476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45A639-2932-0ECF-D6D6-496CE4DCB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1476" y="643467"/>
            <a:ext cx="3649048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6284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25692C-DCAA-2A46-A147-328A0B56D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949501"/>
          </a:xfrm>
        </p:spPr>
        <p:txBody>
          <a:bodyPr anchor="b">
            <a:normAutofit/>
          </a:bodyPr>
          <a:lstStyle/>
          <a:p>
            <a:r>
              <a:rPr lang="en-US" sz="4800" dirty="0">
                <a:latin typeface="Helvetica" pitchFamily="2" charset="0"/>
              </a:rPr>
              <a:t>Step 1: Topic Analysis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66187-F4EF-FE40-8EED-36111AB42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377441"/>
            <a:ext cx="5211123" cy="386151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Defining your topic / unpacking the topic / thinking about the assignment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AU" sz="16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to ask before you begin ...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US" sz="16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What am I being asked to do?</a:t>
            </a:r>
            <a:endParaRPr lang="en-AU" sz="1600" kern="1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US" sz="16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question asking?</a:t>
            </a:r>
            <a:endParaRPr lang="en-AU" sz="1600" kern="1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US" sz="16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 I understand what I am being asked to do?</a:t>
            </a:r>
          </a:p>
          <a:p>
            <a:pPr marL="342900" indent="-342900">
              <a:buFont typeface="Symbol" pitchFamily="2" charset="2"/>
              <a:buChar char=""/>
            </a:pPr>
            <a:r>
              <a:rPr lang="en-US" sz="16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key ideas we have covered in class?</a:t>
            </a:r>
            <a:endParaRPr lang="en-AU" sz="1600" kern="1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US" sz="16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How does this assignment link to what we have heard in class?</a:t>
            </a:r>
            <a:endParaRPr lang="en-AU" sz="1600" kern="1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Symbol" pitchFamily="2" charset="2"/>
              <a:buChar char=""/>
            </a:pPr>
            <a:r>
              <a:rPr lang="en-US" sz="16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How can I use these ideas?</a:t>
            </a:r>
            <a:endParaRPr lang="en-AU" sz="1600" kern="1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82FC7-28D8-A64A-A107-BBAB44251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82" r="8998" b="1"/>
          <a:stretch/>
        </p:blipFill>
        <p:spPr>
          <a:xfrm>
            <a:off x="6813421" y="2479952"/>
            <a:ext cx="3831521" cy="371424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98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25692C-DCAA-2A46-A147-328A0B56D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949501"/>
          </a:xfrm>
        </p:spPr>
        <p:txBody>
          <a:bodyPr anchor="b">
            <a:normAutofit/>
          </a:bodyPr>
          <a:lstStyle/>
          <a:p>
            <a:r>
              <a:rPr lang="en-US" sz="4800" dirty="0">
                <a:latin typeface="Helvetica" pitchFamily="2" charset="0"/>
              </a:rPr>
              <a:t>Step 1: Topic Analysis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66187-F4EF-FE40-8EED-36111AB42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38" y="2377441"/>
            <a:ext cx="10051146" cy="3861518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b="1" kern="100" dirty="0">
                <a:solidFill>
                  <a:srgbClr val="00B050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TASK WORDS </a:t>
            </a:r>
            <a:r>
              <a:rPr lang="en-US" sz="22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tell you what you need to do</a:t>
            </a: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(Examples = Analyze. Evaluate. Discuss.)</a:t>
            </a:r>
            <a:endParaRPr lang="en-US" sz="1800" kern="100" dirty="0">
              <a:solidFill>
                <a:srgbClr val="FF0000"/>
              </a:solidFill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2200" kern="100" dirty="0">
              <a:effectLst/>
              <a:highlight>
                <a:srgbClr val="FFFF00"/>
              </a:highlight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b="1" kern="100" dirty="0">
                <a:solidFill>
                  <a:srgbClr val="FFC000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CONTENT WORDS</a:t>
            </a:r>
            <a:r>
              <a:rPr lang="en-US" b="1" kern="100" dirty="0">
                <a:solidFill>
                  <a:srgbClr val="FFC000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tell you what you need to research</a:t>
            </a:r>
            <a:endParaRPr lang="en-US" sz="2200" kern="1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2200" kern="100" dirty="0">
              <a:effectLst/>
              <a:highlight>
                <a:srgbClr val="FF0000"/>
              </a:highlight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b="1" kern="100" dirty="0">
                <a:solidFill>
                  <a:srgbClr val="00B0F0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LIMITING WORDS </a:t>
            </a:r>
            <a:r>
              <a:rPr lang="en-US" sz="2200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tell you the restrictions which apply to your research</a:t>
            </a:r>
            <a:endParaRPr lang="en-US" dirty="0"/>
          </a:p>
          <a:p>
            <a:endParaRPr lang="en-US" sz="14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04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25692C-DCAA-2A46-A147-328A0B56D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949501"/>
          </a:xfrm>
        </p:spPr>
        <p:txBody>
          <a:bodyPr anchor="b">
            <a:normAutofit/>
          </a:bodyPr>
          <a:lstStyle/>
          <a:p>
            <a:r>
              <a:rPr lang="en-US" sz="4800" dirty="0">
                <a:latin typeface="Helvetica" pitchFamily="2" charset="0"/>
              </a:rPr>
              <a:t>Step 1: Topic Analysis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66187-F4EF-FE40-8EED-36111AB42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38" y="2377441"/>
            <a:ext cx="10367362" cy="3861518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u="sng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Sample assignment tasks</a:t>
            </a:r>
            <a:endParaRPr lang="en-AU" sz="2000" u="sng" kern="1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i="1" kern="100" dirty="0">
                <a:solidFill>
                  <a:srgbClr val="00B050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Critically evaluate </a:t>
            </a:r>
            <a:r>
              <a:rPr lang="en-US" sz="2000" i="1" kern="100" dirty="0">
                <a:solidFill>
                  <a:srgbClr val="FFC000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contribution of liberation theology </a:t>
            </a:r>
            <a:r>
              <a:rPr lang="en-US" sz="2000" i="1" kern="100" dirty="0">
                <a:solidFill>
                  <a:srgbClr val="00B0F0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Christology</a:t>
            </a:r>
            <a:endParaRPr lang="en-AU" sz="2000" kern="100" dirty="0">
              <a:solidFill>
                <a:srgbClr val="00B0F0"/>
              </a:solidFill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i="1" kern="100" dirty="0">
                <a:solidFill>
                  <a:srgbClr val="00B050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Assess</a:t>
            </a:r>
            <a:r>
              <a:rPr lang="en-US" sz="2000" i="1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>
                <a:solidFill>
                  <a:srgbClr val="FFC000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contribution of liberation theology </a:t>
            </a:r>
            <a:r>
              <a:rPr lang="en-US" sz="2000" i="1" kern="100" dirty="0">
                <a:solidFill>
                  <a:srgbClr val="00B0F0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Christology</a:t>
            </a:r>
            <a:endParaRPr lang="en-AU" sz="2000" kern="100" dirty="0">
              <a:solidFill>
                <a:srgbClr val="00B0F0"/>
              </a:solidFill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i="1" kern="100" dirty="0">
                <a:solidFill>
                  <a:srgbClr val="00B050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Clarify</a:t>
            </a:r>
            <a:r>
              <a:rPr lang="en-US" sz="2000" i="1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>
                <a:solidFill>
                  <a:srgbClr val="FFC000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what is liberation theology in relation </a:t>
            </a:r>
            <a:r>
              <a:rPr lang="en-US" sz="2000" i="1" kern="100" dirty="0">
                <a:solidFill>
                  <a:srgbClr val="00B0F0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Christology</a:t>
            </a:r>
            <a:endParaRPr lang="en-AU" sz="2000" kern="100" dirty="0">
              <a:solidFill>
                <a:srgbClr val="00B0F0"/>
              </a:solidFill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i="1" kern="100" dirty="0">
                <a:solidFill>
                  <a:srgbClr val="00B050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Discuss</a:t>
            </a:r>
            <a:r>
              <a:rPr lang="en-US" sz="2000" i="1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>
                <a:solidFill>
                  <a:srgbClr val="FFC000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benefits and challenges of liberation theology</a:t>
            </a:r>
            <a:r>
              <a:rPr lang="en-US" sz="2000" i="1" kern="100" dirty="0"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>
                <a:solidFill>
                  <a:srgbClr val="00B0F0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Christology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000" dirty="0">
                <a:latin typeface="Helvetica" pitchFamily="2" charset="0"/>
              </a:rPr>
              <a:t>This process will provide you with some </a:t>
            </a:r>
            <a:r>
              <a:rPr lang="en-US" sz="2000" dirty="0">
                <a:solidFill>
                  <a:srgbClr val="FF0000"/>
                </a:solidFill>
                <a:latin typeface="Helvetica" pitchFamily="2" charset="0"/>
              </a:rPr>
              <a:t>Key Words </a:t>
            </a:r>
            <a:r>
              <a:rPr lang="en-US" sz="2000" dirty="0">
                <a:latin typeface="Helvetica" pitchFamily="2" charset="0"/>
              </a:rPr>
              <a:t>to use as you begin your RESEARCH</a:t>
            </a:r>
            <a:endParaRPr lang="en-US" sz="20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07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535BBF-C13E-734C-BCF8-03B18AB25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 dirty="0">
                <a:latin typeface="Helvetica" pitchFamily="2" charset="0"/>
              </a:rPr>
              <a:t>Step 1: Topic Analysis</a:t>
            </a:r>
            <a:endParaRPr lang="en-US" sz="4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DCE30-FFF5-0A43-97BF-5D4F1287E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374" y="2389218"/>
            <a:ext cx="6193948" cy="368138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0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In your </a:t>
            </a:r>
            <a:r>
              <a:rPr lang="en-US" i="1" dirty="0">
                <a:solidFill>
                  <a:srgbClr val="FF0000"/>
                </a:solidFill>
                <a:latin typeface="Helvetica" pitchFamily="2" charset="0"/>
              </a:rPr>
              <a:t>quest</a:t>
            </a:r>
            <a:r>
              <a:rPr lang="en-US" dirty="0">
                <a:latin typeface="Helvetica" pitchFamily="2" charset="0"/>
              </a:rPr>
              <a:t> subject site, </a:t>
            </a:r>
          </a:p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you will find a list of TASK WORDS </a:t>
            </a:r>
          </a:p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and their meanings</a:t>
            </a:r>
          </a:p>
          <a:p>
            <a:pPr marL="0" indent="0">
              <a:buNone/>
            </a:pPr>
            <a:endParaRPr lang="en-US" sz="2000" dirty="0">
              <a:latin typeface="Helvetica" pitchFamily="2" charset="0"/>
            </a:endParaRPr>
          </a:p>
          <a:p>
            <a:pPr marL="0" indent="0">
              <a:buNone/>
            </a:pPr>
            <a:endParaRPr lang="en-US" sz="2000" dirty="0">
              <a:latin typeface="Helvetica" pitchFamily="2" charset="0"/>
            </a:endParaRPr>
          </a:p>
          <a:p>
            <a:pPr marL="0" indent="0">
              <a:buNone/>
            </a:pPr>
            <a:endParaRPr lang="en-US" sz="2000" dirty="0">
              <a:latin typeface="Helvetica" pitchFamily="2" charset="0"/>
            </a:endParaRPr>
          </a:p>
        </p:txBody>
      </p:sp>
      <p:pic>
        <p:nvPicPr>
          <p:cNvPr id="7" name="Picture 6" descr="A person sitting on a book&#10;&#10;Description automatically generated">
            <a:extLst>
              <a:ext uri="{FF2B5EF4-FFF2-40B4-BE49-F238E27FC236}">
                <a16:creationId xmlns:a16="http://schemas.microsoft.com/office/drawing/2014/main" id="{AFA7ECED-C58F-9A46-8935-55170873F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728" y="2784830"/>
            <a:ext cx="2742800" cy="31044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74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9BEF8671-D6C5-9EE0-284B-863A41F1F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186" y="705395"/>
            <a:ext cx="6657628" cy="525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53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844</Words>
  <Application>Microsoft Office PowerPoint</Application>
  <PresentationFormat>Widescreen</PresentationFormat>
  <Paragraphs>112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Helvetica</vt:lpstr>
      <vt:lpstr>Symbol</vt:lpstr>
      <vt:lpstr>Vaud</vt:lpstr>
      <vt:lpstr>Office Theme</vt:lpstr>
      <vt:lpstr>Office Theme</vt:lpstr>
      <vt:lpstr>Research for your assignment</vt:lpstr>
      <vt:lpstr>Introduction </vt:lpstr>
      <vt:lpstr>A good essay requires you to: </vt:lpstr>
      <vt:lpstr>Steps along your journey from selecting  the topic to preparing to write your essay</vt:lpstr>
      <vt:lpstr>Step 1: Topic Analysis</vt:lpstr>
      <vt:lpstr>Step 1: Topic Analysis</vt:lpstr>
      <vt:lpstr>Step 1: Topic Analysis</vt:lpstr>
      <vt:lpstr>Step 1: Topic Analysis</vt:lpstr>
      <vt:lpstr>PowerPoint Presentation</vt:lpstr>
      <vt:lpstr>Step 2: Research for your assignment</vt:lpstr>
      <vt:lpstr>Step 2: Research for your assignment</vt:lpstr>
      <vt:lpstr>Step 2: Research for your assignment</vt:lpstr>
      <vt:lpstr>Step 2: Research for your assignment</vt:lpstr>
      <vt:lpstr>Types of sources</vt:lpstr>
      <vt:lpstr>Primary sources</vt:lpstr>
      <vt:lpstr>Secondary sources </vt:lpstr>
      <vt:lpstr>Reference sources </vt:lpstr>
      <vt:lpstr>Revelation </vt:lpstr>
      <vt:lpstr>Reference resources</vt:lpstr>
      <vt:lpstr>Biblical Studies :   Useful Reference Books  </vt:lpstr>
      <vt:lpstr>PowerPoint Presentation</vt:lpstr>
      <vt:lpstr>PowerPoint Presentation</vt:lpstr>
      <vt:lpstr>PowerPoint Presentation</vt:lpstr>
      <vt:lpstr>Biblical Studies :   Useful Reference Books </vt:lpstr>
      <vt:lpstr>PowerPoint Presentation</vt:lpstr>
      <vt:lpstr>PowerPoint Presentation</vt:lpstr>
      <vt:lpstr>PowerPoint Presentation</vt:lpstr>
      <vt:lpstr>Theology :   Useful Reference Books </vt:lpstr>
      <vt:lpstr>PowerPoint Presentation</vt:lpstr>
      <vt:lpstr>PowerPoint Presentation</vt:lpstr>
      <vt:lpstr>PowerPoint Presentation</vt:lpstr>
      <vt:lpstr>PowerPoint Presentation</vt:lpstr>
      <vt:lpstr>Church History :   Useful Reference Books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Pastoral Theology :   Useful Reference Books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sources for essays</dc:title>
  <dc:creator>Moira Bryant</dc:creator>
  <cp:lastModifiedBy>Moira Bryant</cp:lastModifiedBy>
  <cp:revision>12</cp:revision>
  <cp:lastPrinted>2024-02-22T02:03:10Z</cp:lastPrinted>
  <dcterms:created xsi:type="dcterms:W3CDTF">2024-01-09T23:20:59Z</dcterms:created>
  <dcterms:modified xsi:type="dcterms:W3CDTF">2024-02-26T22:36:45Z</dcterms:modified>
</cp:coreProperties>
</file>