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  <p:sldMasterId id="2147483648" r:id="rId3"/>
  </p:sldMasterIdLst>
  <p:notesMasterIdLst>
    <p:notesMasterId r:id="rId17"/>
  </p:notesMasterIdLst>
  <p:sldIdLst>
    <p:sldId id="256" r:id="rId4"/>
    <p:sldId id="415" r:id="rId5"/>
    <p:sldId id="261" r:id="rId6"/>
    <p:sldId id="400" r:id="rId7"/>
    <p:sldId id="420" r:id="rId8"/>
    <p:sldId id="421" r:id="rId9"/>
    <p:sldId id="401" r:id="rId10"/>
    <p:sldId id="369" r:id="rId11"/>
    <p:sldId id="260" r:id="rId12"/>
    <p:sldId id="419" r:id="rId13"/>
    <p:sldId id="262" r:id="rId14"/>
    <p:sldId id="392" r:id="rId15"/>
    <p:sldId id="393" r:id="rId16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7F9042-AF80-432F-9D68-5E20DEA41BB5}" v="1" dt="2024-06-05T01:22:36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75318-403E-4824-B543-D9A09058226B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FAF28-C9CD-43F8-A996-B4EDE47BB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11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Entering </a:t>
            </a:r>
            <a:r>
              <a:rPr lang="en-US" dirty="0" err="1"/>
              <a:t>Perlego</a:t>
            </a:r>
            <a:r>
              <a:rPr lang="en-US" dirty="0"/>
              <a:t> via to Camden Theological Library website/home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FAF28-C9CD-43F8-A996-B4EDE47BB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92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7213F-451A-4684-95CF-21F7624C6AC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3663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5097">
              <a:defRPr/>
            </a:pPr>
            <a:fld id="{D3E7213F-451A-4684-95CF-21F7624C6ACF}" type="slidenum">
              <a:rPr lang="en-AU">
                <a:solidFill>
                  <a:prstClr val="black"/>
                </a:solidFill>
                <a:latin typeface="Calibri" panose="020F0502020204030204"/>
              </a:rPr>
              <a:pPr defTabSz="455097">
                <a:defRPr/>
              </a:pPr>
              <a:t>8</a:t>
            </a:fld>
            <a:endParaRPr lang="en-A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71939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Would you like more Help?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7213F-451A-4684-95CF-21F7624C6ACF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4778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7213F-451A-4684-95CF-21F7624C6ACF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4478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E26A9-FF15-5001-B138-3E4230BA8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86F02E-D871-FB20-2D12-66CDE68E5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D10CA-388F-77C7-84D7-F879B952A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22142-E5B4-DBCA-1512-6D6B6E98D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5EB53-6A15-5F67-7663-66E2A0255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74161-2644-9EFD-7A7E-279F8BE6C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DA6D7-24CA-023E-7435-562A5E214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8B542-F6ED-AA88-49E4-8BB46702A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7D152-9EF0-BC02-CB4E-E9FBA997A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0892-7B81-EC5F-BA69-FF7C1F78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3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41389E-8C01-EE3E-B458-2F3CF16C6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4A4C00-237E-FCDE-47DC-D22EE3E6B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0E6B6-B23A-14D1-A1B7-39B42AB89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238F9-F843-3E0D-D891-96DB96B7B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43977-4281-B051-ABB8-EDA49727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34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AC934-BABB-4AB9-96B5-2282E8788E21}" type="datetimeFigureOut">
              <a:rPr lang="en-AU" smtClean="0"/>
              <a:t>12/06/2024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04F39-C231-4CB0-92ED-742F2E16F9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3461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B17BAE-4D7A-B16B-9491-18B9E5342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A99-9576-41C5-B017-8EDD021A8BA5}" type="datetimeFigureOut">
              <a:rPr lang="en-AU" smtClean="0"/>
              <a:t>12/06/2024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804936-9F9C-A6B5-AD16-CE54C1395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AEECC-167D-5B71-BED6-CDBC2527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B3C9B-0F93-4AB3-8106-7CC37D9D2FD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333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74220-0D0B-44B8-6662-F3D95D81C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758B-AD70-8005-A165-DBC690AA1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BD639-4AA0-772A-EA39-8D60D6E9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48CCE-D0E8-0046-CFC5-1F2EEFF4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8FB5C-1CCC-7726-9301-24621AFA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7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C0AE-8801-F2CE-AAC9-DB425D1A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F485E-ECC1-4C19-C307-F96402D3E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1EB06-F157-213E-509E-9E992CFF2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E83EA-EA8C-9385-4142-42556C35A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489EB-3D30-DAEB-1B8E-9FF7569E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4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FA777-A2D5-8A33-7A0B-A6E0F151D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6498C-7E6E-DA57-EE40-D19DABD13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04108-84CF-63B2-6A97-49376BA9C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35850-0417-F791-F5C1-7AAFBB806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4C470-40FE-1DCC-1733-0D0AAE6E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E83ED-56D2-27EE-2D03-0BBCD4000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4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C51F7-21E0-6E2F-E972-9EBF0B94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BF835-7FCC-4BE9-578B-D78F29206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8B612-B143-4D42-73D0-5EEE94274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5D562-A644-D6DE-1E8F-096ED9FE33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43B135-97B4-7306-C484-CDB882E6F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E549AB-6169-F6CC-4DAA-66D27C0B3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EA36BC-EC4A-07DC-3FC3-470B45B19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5038AC-07A0-CB30-587C-C919EC198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8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F9F21-0C01-0EF7-7A01-10442F81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70757-49BC-EBF0-F28E-018A6BD7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E49C6-28F7-4C46-ED57-12CC05B7D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1962A-0929-8608-DC2D-D951C188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3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32C32D-372C-5C6C-C076-B35128B6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1FFCDB-B868-48A8-587D-7C00915B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CD61A-6CA0-E7DC-6AE3-4B9AA4602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4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6566E-4703-3D8F-AA2C-C63C89890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23C22-6D09-B4A4-1A5C-E381765EE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A6614-08D0-C86C-4F4E-1105A6996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49303-0CAD-3DAE-FED3-56535D4B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D924F-7C02-BF74-105B-251C6439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EDFF9-439D-D9B1-5B2D-0DFA22A1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BDF1-811B-6459-6FB9-8FB02F976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DF27A-48D1-5051-2EBD-66DB0FEB4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DFE3C3-3A75-A2CF-D1EA-BA2267292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A9693-03EF-0C05-959E-01F10A8F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74A94-F160-4CB9-FA5E-83FB9BC2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950AD-7ED1-1F03-969B-0CEC65E9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9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3F0C36-EBF7-4EA1-25B8-389F7524A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87344-AED5-C3EB-2A6B-8956A77D0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9A594-9A45-103C-4DCF-89E4ADF4CB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12BD5-314A-4FEC-9215-BF27BF96902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FEBD5-57AA-4240-BE5C-116C997DC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BA75B-E900-A956-6B65-E1BFA0388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41900-3BAB-465C-BF76-9E6EBBEC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2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716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C934-BABB-4AB9-96B5-2282E8788E21}" type="datetimeFigureOut">
              <a:rPr lang="en-AU" smtClean="0"/>
              <a:t>12/06/2024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04F39-C231-4CB0-92ED-742F2E16F9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064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38230F-609A-981F-B3B1-1D36223AE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0F629-77E8-9830-A83F-55288ABF3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26EFF-2EB3-C76E-6AF3-F1F15DF9A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2A99-9576-41C5-B017-8EDD021A8BA5}" type="datetimeFigureOut">
              <a:rPr lang="en-AU" smtClean="0"/>
              <a:t>12/06/2024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AA6C9-1DA9-9517-2DB1-8A84C24F6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5AA24-3878-837B-1907-13C2A5853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B3C9B-0F93-4AB3-8106-7CC37D9D2FD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214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ixabay.com/en/help-information-problem-solution-1013700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library@nswacr.uca.org.a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brary.nsw.uca.org.au/contacting-us/contact-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2B577FF9-3543-4875-815D-3D87BD8A2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66BB88-4A39-E478-F024-D07FB603D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523" y="1088631"/>
            <a:ext cx="6134536" cy="1806577"/>
          </a:xfrm>
        </p:spPr>
        <p:txBody>
          <a:bodyPr anchor="b">
            <a:noAutofit/>
          </a:bodyPr>
          <a:lstStyle/>
          <a:p>
            <a:pPr algn="l"/>
            <a:br>
              <a:rPr lang="en-US" dirty="0"/>
            </a:br>
            <a:br>
              <a:rPr lang="en-US" dirty="0"/>
            </a:br>
            <a:r>
              <a:rPr lang="en-US" sz="6600" b="1" dirty="0">
                <a:solidFill>
                  <a:schemeClr val="accent6"/>
                </a:solidFill>
              </a:rPr>
              <a:t>Accessing </a:t>
            </a:r>
            <a:r>
              <a:rPr lang="en-US" sz="6600" b="1" dirty="0" err="1">
                <a:solidFill>
                  <a:schemeClr val="accent6"/>
                </a:solidFill>
              </a:rPr>
              <a:t>Perlego</a:t>
            </a:r>
            <a:endParaRPr lang="en-US" sz="6600" b="1" dirty="0">
              <a:solidFill>
                <a:schemeClr val="accent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D8BE1B-F3D3-21AC-05E7-4D672A79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496" y="3469241"/>
            <a:ext cx="5360504" cy="2832653"/>
          </a:xfrm>
        </p:spPr>
        <p:txBody>
          <a:bodyPr anchor="t"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AU" sz="3800" b="1" dirty="0" err="1">
                <a:solidFill>
                  <a:schemeClr val="accent5">
                    <a:lumMod val="50000"/>
                  </a:schemeClr>
                </a:solidFill>
              </a:rPr>
              <a:t>Perlego</a:t>
            </a:r>
            <a:r>
              <a:rPr lang="en-AU" sz="3800" b="1" dirty="0">
                <a:solidFill>
                  <a:schemeClr val="accent5">
                    <a:lumMod val="50000"/>
                  </a:schemeClr>
                </a:solidFill>
              </a:rPr>
              <a:t> is a collection of almost 1m eBooks.</a:t>
            </a:r>
          </a:p>
          <a:p>
            <a:pPr>
              <a:lnSpc>
                <a:spcPct val="12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AU" sz="3800" b="1" dirty="0">
                <a:solidFill>
                  <a:schemeClr val="accent5">
                    <a:lumMod val="50000"/>
                  </a:schemeClr>
                </a:solidFill>
              </a:rPr>
              <a:t>Our licencing terms mean that only Faculty and UTC students can access the resources in </a:t>
            </a:r>
            <a:r>
              <a:rPr lang="en-AU" sz="3800" b="1" dirty="0" err="1">
                <a:solidFill>
                  <a:schemeClr val="accent5">
                    <a:lumMod val="50000"/>
                  </a:schemeClr>
                </a:solidFill>
              </a:rPr>
              <a:t>Perlego</a:t>
            </a:r>
            <a:r>
              <a:rPr lang="en-AU" sz="38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12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AU" sz="3800" b="1">
                <a:solidFill>
                  <a:schemeClr val="accent5">
                    <a:lumMod val="50000"/>
                  </a:schemeClr>
                </a:solidFill>
              </a:rPr>
              <a:t>(You </a:t>
            </a:r>
            <a:r>
              <a:rPr lang="en-AU" sz="3800" b="1" dirty="0">
                <a:solidFill>
                  <a:schemeClr val="accent5">
                    <a:lumMod val="50000"/>
                  </a:schemeClr>
                </a:solidFill>
              </a:rPr>
              <a:t>can find </a:t>
            </a:r>
            <a:r>
              <a:rPr lang="en-AU" sz="3800" b="1" dirty="0" err="1">
                <a:solidFill>
                  <a:schemeClr val="accent5">
                    <a:lumMod val="50000"/>
                  </a:schemeClr>
                </a:solidFill>
              </a:rPr>
              <a:t>Perlego</a:t>
            </a:r>
            <a:r>
              <a:rPr lang="en-AU" sz="3800" b="1" dirty="0">
                <a:solidFill>
                  <a:schemeClr val="accent5">
                    <a:lumMod val="50000"/>
                  </a:schemeClr>
                </a:solidFill>
              </a:rPr>
              <a:t> eBooks by two </a:t>
            </a:r>
            <a:r>
              <a:rPr lang="en-AU" sz="3800" b="1">
                <a:solidFill>
                  <a:schemeClr val="accent5">
                    <a:lumMod val="50000"/>
                  </a:schemeClr>
                </a:solidFill>
              </a:rPr>
              <a:t>methods.)</a:t>
            </a:r>
            <a:endParaRPr lang="en-AU" sz="3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F5569EEC-E12F-4856-B407-02B2813A4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CF860788-3A6A-45A3-B3F1-06F159665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C5A43B-8A30-2779-0264-EEC046C538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3" r="-2" b="3950"/>
          <a:stretch/>
        </p:blipFill>
        <p:spPr>
          <a:xfrm>
            <a:off x="7093048" y="1209578"/>
            <a:ext cx="4055894" cy="4055897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1E3393-B852-4883-B778-ED3525112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39853D09-4205-4CC7-83EB-288E886A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0D040B79-3E73-4A31-840D-D6B9C9FDF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156C6AE5-3F8B-42AC-9EA4-1B686A11E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4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6A36E976-4F40-7B90-26A0-E285E1460D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078" y="643467"/>
            <a:ext cx="3499311" cy="2703331"/>
          </a:xfrm>
          <a:prstGeom prst="rect">
            <a:avLst/>
          </a:prstGeom>
          <a:ln>
            <a:solidFill>
              <a:schemeClr val="accent4"/>
            </a:solidFill>
          </a:ln>
        </p:spPr>
      </p:pic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6A678D4C-94EB-D1A5-D874-D010FD8A04A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27" b="1369"/>
          <a:stretch/>
        </p:blipFill>
        <p:spPr>
          <a:xfrm>
            <a:off x="7017351" y="643467"/>
            <a:ext cx="3527471" cy="2703331"/>
          </a:xfrm>
          <a:prstGeom prst="rect">
            <a:avLst/>
          </a:prstGeom>
          <a:ln>
            <a:solidFill>
              <a:schemeClr val="accent4"/>
            </a:solidFill>
          </a:ln>
        </p:spPr>
      </p:pic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3F797D74-9A5E-5197-806B-282B541BBD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078" y="3485955"/>
            <a:ext cx="3499311" cy="2728577"/>
          </a:xfrm>
          <a:prstGeom prst="rect">
            <a:avLst/>
          </a:prstGeom>
          <a:ln>
            <a:solidFill>
              <a:schemeClr val="accent4"/>
            </a:solidFill>
          </a:ln>
        </p:spPr>
      </p:pic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2D0BA2BC-0655-63C0-AFAB-540917ECF6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351" y="3604777"/>
            <a:ext cx="3528145" cy="2490932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DDE1D32-597F-64BA-C857-E20CD173873A}"/>
              </a:ext>
            </a:extLst>
          </p:cNvPr>
          <p:cNvSpPr txBox="1"/>
          <p:nvPr/>
        </p:nvSpPr>
        <p:spPr>
          <a:xfrm>
            <a:off x="2483207" y="643467"/>
            <a:ext cx="448871" cy="36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13816">
              <a:spcAft>
                <a:spcPts val="600"/>
              </a:spcAft>
            </a:pPr>
            <a:r>
              <a:rPr lang="en-US" sz="17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</a:t>
            </a:r>
            <a:endParaRPr lang="en-AU" sz="2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E0866-AA08-F9B4-E501-1737DB1AB8E0}"/>
              </a:ext>
            </a:extLst>
          </p:cNvPr>
          <p:cNvSpPr txBox="1"/>
          <p:nvPr/>
        </p:nvSpPr>
        <p:spPr>
          <a:xfrm>
            <a:off x="6568480" y="643467"/>
            <a:ext cx="448871" cy="36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13816">
              <a:spcAft>
                <a:spcPts val="600"/>
              </a:spcAft>
            </a:pPr>
            <a:r>
              <a:rPr lang="en-US" sz="17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</a:t>
            </a:r>
            <a:endParaRPr lang="en-AU" sz="20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C681D-014E-3E49-F21A-ADB4287FF15E}"/>
              </a:ext>
            </a:extLst>
          </p:cNvPr>
          <p:cNvSpPr txBox="1"/>
          <p:nvPr/>
        </p:nvSpPr>
        <p:spPr>
          <a:xfrm>
            <a:off x="2483207" y="3604777"/>
            <a:ext cx="448871" cy="36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13816">
              <a:spcAft>
                <a:spcPts val="600"/>
              </a:spcAft>
            </a:pPr>
            <a:r>
              <a:rPr lang="en-US" sz="17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</a:t>
            </a:r>
            <a:endParaRPr lang="en-AU" sz="20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38D9DF-CD0B-7DDD-FA9F-31C9C5076360}"/>
              </a:ext>
            </a:extLst>
          </p:cNvPr>
          <p:cNvSpPr txBox="1"/>
          <p:nvPr/>
        </p:nvSpPr>
        <p:spPr>
          <a:xfrm>
            <a:off x="6590195" y="3604777"/>
            <a:ext cx="448871" cy="36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13816">
              <a:spcAft>
                <a:spcPts val="600"/>
              </a:spcAft>
            </a:pPr>
            <a:r>
              <a:rPr lang="en-US" sz="17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</a:t>
            </a:r>
            <a:endParaRPr lang="en-AU" sz="200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BC743D4-7243-7087-4887-7DD12E532CD7}"/>
              </a:ext>
            </a:extLst>
          </p:cNvPr>
          <p:cNvSpPr/>
          <p:nvPr/>
        </p:nvSpPr>
        <p:spPr>
          <a:xfrm>
            <a:off x="341895" y="1525577"/>
            <a:ext cx="1863838" cy="39310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defTabSz="813816">
              <a:spcAft>
                <a:spcPts val="600"/>
              </a:spcAft>
            </a:pPr>
            <a:r>
              <a:rPr lang="en-US" sz="2400" kern="1200" dirty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Remember to fill in all steps as indicated here 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0929497-6B5B-90FA-39B6-8F6B1825A10B}"/>
              </a:ext>
            </a:extLst>
          </p:cNvPr>
          <p:cNvSpPr/>
          <p:nvPr/>
        </p:nvSpPr>
        <p:spPr>
          <a:xfrm>
            <a:off x="1049378" y="4601929"/>
            <a:ext cx="448871" cy="488282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17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7D25878A-452B-8A26-202A-EE9844D3C0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" r="2051"/>
          <a:stretch/>
        </p:blipFill>
        <p:spPr>
          <a:xfrm>
            <a:off x="7418048" y="1532860"/>
            <a:ext cx="4565971" cy="323645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3CCAA0D-3EFB-FF30-1107-946ED5AE302D}"/>
              </a:ext>
            </a:extLst>
          </p:cNvPr>
          <p:cNvSpPr/>
          <p:nvPr/>
        </p:nvSpPr>
        <p:spPr>
          <a:xfrm>
            <a:off x="756898" y="969133"/>
            <a:ext cx="5498997" cy="193063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Great! You have now signed up to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</a:rPr>
              <a:t>Perlego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 and can begin to access eBooks.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AC130AC-8F88-9F65-B1C5-A32D46CA5B42}"/>
              </a:ext>
            </a:extLst>
          </p:cNvPr>
          <p:cNvSpPr/>
          <p:nvPr/>
        </p:nvSpPr>
        <p:spPr>
          <a:xfrm>
            <a:off x="756897" y="3913566"/>
            <a:ext cx="5498997" cy="19306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Remember to write down your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</a:rPr>
              <a:t>Perlego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 login details so you don’t forget!</a:t>
            </a:r>
          </a:p>
        </p:txBody>
      </p:sp>
    </p:spTree>
    <p:extLst>
      <p:ext uri="{BB962C8B-B14F-4D97-AF65-F5344CB8AC3E}">
        <p14:creationId xmlns:p14="http://schemas.microsoft.com/office/powerpoint/2010/main" val="2967452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B2D3E7A-6336-C2D7-EDF1-A73BF0A89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/>
        </p:blipFill>
        <p:spPr bwMode="auto">
          <a:xfrm>
            <a:off x="5183099" y="200704"/>
            <a:ext cx="5568739" cy="5568739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3" name="Flowchart: Off-page Connector 2">
            <a:extLst>
              <a:ext uri="{FF2B5EF4-FFF2-40B4-BE49-F238E27FC236}">
                <a16:creationId xmlns:a16="http://schemas.microsoft.com/office/drawing/2014/main" id="{788C34AB-ADA5-2259-A996-68CAA012074B}"/>
              </a:ext>
            </a:extLst>
          </p:cNvPr>
          <p:cNvSpPr/>
          <p:nvPr/>
        </p:nvSpPr>
        <p:spPr>
          <a:xfrm rot="16200000">
            <a:off x="1852615" y="2077767"/>
            <a:ext cx="2426381" cy="2702466"/>
          </a:xfrm>
          <a:prstGeom prst="flowChartOffpageConnecto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CB6AF-96B6-76F2-D719-45534B4545A7}"/>
              </a:ext>
            </a:extLst>
          </p:cNvPr>
          <p:cNvSpPr txBox="1"/>
          <p:nvPr/>
        </p:nvSpPr>
        <p:spPr>
          <a:xfrm>
            <a:off x="1991385" y="2644170"/>
            <a:ext cx="2148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1200" dirty="0">
                <a:latin typeface="+mj-lt"/>
                <a:ea typeface="+mj-ea"/>
                <a:cs typeface="+mj-cs"/>
              </a:rPr>
              <a:t>Would you like more Help?</a:t>
            </a:r>
          </a:p>
        </p:txBody>
      </p:sp>
    </p:spTree>
    <p:extLst>
      <p:ext uri="{BB962C8B-B14F-4D97-AF65-F5344CB8AC3E}">
        <p14:creationId xmlns:p14="http://schemas.microsoft.com/office/powerpoint/2010/main" val="2695200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0766431-78A1-0159-FC45-49F8D416E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955" y="578375"/>
            <a:ext cx="9875259" cy="24194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C81E229-C50A-7F91-07CD-2DED0CBDECEC}"/>
              </a:ext>
            </a:extLst>
          </p:cNvPr>
          <p:cNvSpPr txBox="1"/>
          <p:nvPr/>
        </p:nvSpPr>
        <p:spPr>
          <a:xfrm>
            <a:off x="1841499" y="4148551"/>
            <a:ext cx="8615486" cy="23987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800"/>
              </a:spcAft>
            </a:pPr>
            <a:r>
              <a:rPr lang="en-US" sz="2000" dirty="0">
                <a:effectLst/>
              </a:rPr>
              <a:t>We hope this has provided you with an overview of how to access eBooks from Perlego.  Please contact the Library if your need some additional assistance.</a:t>
            </a:r>
          </a:p>
          <a:p>
            <a:pPr defTabSz="914400">
              <a:lnSpc>
                <a:spcPct val="90000"/>
              </a:lnSpc>
              <a:spcAft>
                <a:spcPts val="800"/>
              </a:spcAft>
            </a:pPr>
            <a:endParaRPr lang="en-US" sz="2000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800"/>
              </a:spcAft>
            </a:pPr>
            <a:r>
              <a:rPr lang="en-US" sz="2000" dirty="0">
                <a:effectLst/>
              </a:rPr>
              <a:t>Email   </a:t>
            </a:r>
            <a:r>
              <a:rPr lang="en-US" sz="2000" u="sng" dirty="0">
                <a:effectLst/>
                <a:hlinkClick r:id="rId4"/>
              </a:rPr>
              <a:t>library@nswact.uca.org.au</a:t>
            </a:r>
            <a:endParaRPr lang="en-US" sz="2000" u="sng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800"/>
              </a:spcAft>
            </a:pPr>
            <a:endParaRPr lang="en-US" sz="2000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800"/>
              </a:spcAft>
            </a:pPr>
            <a:r>
              <a:rPr lang="en-US" sz="2000" dirty="0">
                <a:effectLst/>
              </a:rPr>
              <a:t>Phone   02 8838 8940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E4B89-2430-E67A-979D-82331D072E7A}"/>
              </a:ext>
            </a:extLst>
          </p:cNvPr>
          <p:cNvSpPr txBox="1"/>
          <p:nvPr/>
        </p:nvSpPr>
        <p:spPr>
          <a:xfrm>
            <a:off x="6993948" y="5512089"/>
            <a:ext cx="4479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contact the Library team by email or phone, and we will be happy to assist you</a:t>
            </a:r>
          </a:p>
        </p:txBody>
      </p:sp>
      <p:sp>
        <p:nvSpPr>
          <p:cNvPr id="2" name="Double Wave 1">
            <a:extLst>
              <a:ext uri="{FF2B5EF4-FFF2-40B4-BE49-F238E27FC236}">
                <a16:creationId xmlns:a16="http://schemas.microsoft.com/office/drawing/2014/main" id="{CA8DD4DB-B607-587E-4AD5-1B4222AD74A7}"/>
              </a:ext>
            </a:extLst>
          </p:cNvPr>
          <p:cNvSpPr/>
          <p:nvPr/>
        </p:nvSpPr>
        <p:spPr>
          <a:xfrm>
            <a:off x="6907213" y="5347907"/>
            <a:ext cx="4562856" cy="978311"/>
          </a:xfrm>
          <a:prstGeom prst="doubleWav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Graphic 5" descr="Magnifying glass with solid fill">
            <a:extLst>
              <a:ext uri="{FF2B5EF4-FFF2-40B4-BE49-F238E27FC236}">
                <a16:creationId xmlns:a16="http://schemas.microsoft.com/office/drawing/2014/main" id="{C05FE564-0F32-9C97-14DE-EAA6DD4C8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857" y="1279132"/>
            <a:ext cx="4299735" cy="42997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6284952F-81AE-557C-3734-BBA2A74ADB7E}"/>
              </a:ext>
            </a:extLst>
          </p:cNvPr>
          <p:cNvGrpSpPr/>
          <p:nvPr/>
        </p:nvGrpSpPr>
        <p:grpSpPr>
          <a:xfrm>
            <a:off x="6215619" y="4563286"/>
            <a:ext cx="5514703" cy="1978433"/>
            <a:chOff x="973182" y="3179172"/>
            <a:chExt cx="5514703" cy="2601141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EACD8856-FCF6-7ECD-A16F-7F90523D3CB2}"/>
                </a:ext>
              </a:extLst>
            </p:cNvPr>
            <p:cNvSpPr/>
            <p:nvPr/>
          </p:nvSpPr>
          <p:spPr>
            <a:xfrm>
              <a:off x="973182" y="3179172"/>
              <a:ext cx="5514703" cy="2601141"/>
            </a:xfrm>
            <a:prstGeom prst="roundRect">
              <a:avLst>
                <a:gd name="adj" fmla="val 10000"/>
              </a:avLst>
            </a:prstGeom>
            <a:ln>
              <a:noFill/>
            </a:ln>
            <a:effectLst/>
            <a:sp3d>
              <a:bevelT w="139700" h="1397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2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: Rounded Corners 4">
              <a:extLst>
                <a:ext uri="{FF2B5EF4-FFF2-40B4-BE49-F238E27FC236}">
                  <a16:creationId xmlns:a16="http://schemas.microsoft.com/office/drawing/2014/main" id="{BD94B782-5F7F-A4B8-63DD-294F4B3F8C97}"/>
                </a:ext>
              </a:extLst>
            </p:cNvPr>
            <p:cNvSpPr txBox="1"/>
            <p:nvPr/>
          </p:nvSpPr>
          <p:spPr>
            <a:xfrm>
              <a:off x="1049366" y="3351064"/>
              <a:ext cx="5298243" cy="2353064"/>
            </a:xfrm>
            <a:prstGeom prst="rect">
              <a:avLst/>
            </a:prstGeom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18000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2600" kern="1200" dirty="0"/>
                <a:t>#2  You can also search the very large, general collection of 1 million titles via the </a:t>
              </a:r>
              <a:r>
                <a:rPr lang="en-AU" sz="2600" kern="1200" dirty="0" err="1"/>
                <a:t>Perlego</a:t>
              </a:r>
              <a:r>
                <a:rPr lang="en-AU" sz="2600" kern="1200" dirty="0"/>
                <a:t> logo on the Library home page.</a:t>
              </a:r>
              <a:endParaRPr lang="en-US" sz="2600" kern="1200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289A310-A552-4503-59DF-79AAF6FF4CB9}"/>
              </a:ext>
            </a:extLst>
          </p:cNvPr>
          <p:cNvGrpSpPr/>
          <p:nvPr/>
        </p:nvGrpSpPr>
        <p:grpSpPr>
          <a:xfrm>
            <a:off x="4892981" y="1788890"/>
            <a:ext cx="6331227" cy="2458115"/>
            <a:chOff x="0" y="1445078"/>
            <a:chExt cx="6487885" cy="2890157"/>
          </a:xfrm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5D141421-780E-06FA-EB91-9783654D3E0C}"/>
                </a:ext>
              </a:extLst>
            </p:cNvPr>
            <p:cNvSpPr/>
            <p:nvPr/>
          </p:nvSpPr>
          <p:spPr>
            <a:xfrm>
              <a:off x="0" y="1445078"/>
              <a:ext cx="6487885" cy="2890157"/>
            </a:xfrm>
            <a:prstGeom prst="roundRect">
              <a:avLst>
                <a:gd name="adj" fmla="val 10000"/>
              </a:avLst>
            </a:prstGeom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: Rounded Corners 4">
              <a:extLst>
                <a:ext uri="{FF2B5EF4-FFF2-40B4-BE49-F238E27FC236}">
                  <a16:creationId xmlns:a16="http://schemas.microsoft.com/office/drawing/2014/main" id="{8C232617-2915-33A3-21B8-822177631284}"/>
                </a:ext>
              </a:extLst>
            </p:cNvPr>
            <p:cNvSpPr txBox="1"/>
            <p:nvPr/>
          </p:nvSpPr>
          <p:spPr>
            <a:xfrm>
              <a:off x="84650" y="1529728"/>
              <a:ext cx="6318585" cy="2720857"/>
            </a:xfrm>
            <a:prstGeom prst="rect">
              <a:avLst/>
            </a:prstGeom>
            <a:ln>
              <a:noFill/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180000" lvl="0" indent="0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2600" kern="1200" dirty="0"/>
                <a:t>#1 When you search in Revelation </a:t>
              </a:r>
              <a:r>
                <a:rPr lang="en-AU" sz="2600" kern="1200" dirty="0" err="1"/>
                <a:t>Revelation</a:t>
              </a:r>
              <a:r>
                <a:rPr lang="en-AU" sz="2600" kern="1200" dirty="0"/>
                <a:t> your results will be limited to a curated subset of titles which we have integrated because they are eBooks about Religion and Theology.</a:t>
              </a:r>
              <a:endParaRPr lang="en-US" sz="2600" kern="1200" dirty="0"/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CC8F984-7EA5-5725-D907-C3DC65935650}"/>
              </a:ext>
            </a:extLst>
          </p:cNvPr>
          <p:cNvSpPr/>
          <p:nvPr/>
        </p:nvSpPr>
        <p:spPr>
          <a:xfrm>
            <a:off x="564489" y="479229"/>
            <a:ext cx="8656983" cy="904904"/>
          </a:xfrm>
          <a:prstGeom prst="roundRect">
            <a:avLst/>
          </a:prstGeom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6AF306-C365-20E1-D9CC-E4662DA93F63}"/>
              </a:ext>
            </a:extLst>
          </p:cNvPr>
          <p:cNvSpPr txBox="1"/>
          <p:nvPr/>
        </p:nvSpPr>
        <p:spPr>
          <a:xfrm>
            <a:off x="942176" y="645448"/>
            <a:ext cx="797830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>
                <a:latin typeface="+mj-lt"/>
              </a:rPr>
              <a:t>There are two methods for finding </a:t>
            </a:r>
            <a:r>
              <a:rPr lang="en-US" sz="3000" b="1" dirty="0" err="1">
                <a:latin typeface="+mj-lt"/>
              </a:rPr>
              <a:t>Perlego</a:t>
            </a:r>
            <a:r>
              <a:rPr lang="en-US" sz="3000" b="1" dirty="0">
                <a:latin typeface="+mj-lt"/>
              </a:rPr>
              <a:t> eBooks</a:t>
            </a:r>
          </a:p>
        </p:txBody>
      </p:sp>
    </p:spTree>
    <p:extLst>
      <p:ext uri="{BB962C8B-B14F-4D97-AF65-F5344CB8AC3E}">
        <p14:creationId xmlns:p14="http://schemas.microsoft.com/office/powerpoint/2010/main" val="157268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8FAA53-E5DD-CB51-7B33-AB3370B2B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25" y="312920"/>
            <a:ext cx="7670349" cy="6232159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3E581FE-D0DB-8522-42EC-49842EC32132}"/>
              </a:ext>
            </a:extLst>
          </p:cNvPr>
          <p:cNvSpPr/>
          <p:nvPr/>
        </p:nvSpPr>
        <p:spPr>
          <a:xfrm>
            <a:off x="198783" y="904461"/>
            <a:ext cx="1844151" cy="554868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You can carry out a keyword search in Revelation or enter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Perlego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directly via the Camden Theological Library website home page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F157884-0303-5999-0BDA-1F63EBE51E4C}"/>
              </a:ext>
            </a:extLst>
          </p:cNvPr>
          <p:cNvSpPr/>
          <p:nvPr/>
        </p:nvSpPr>
        <p:spPr>
          <a:xfrm>
            <a:off x="2241717" y="4701210"/>
            <a:ext cx="2370039" cy="487016"/>
          </a:xfrm>
          <a:prstGeom prst="right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D4747BD-863D-14FF-C9AD-3BCF14B4A71B}"/>
              </a:ext>
            </a:extLst>
          </p:cNvPr>
          <p:cNvSpPr/>
          <p:nvPr/>
        </p:nvSpPr>
        <p:spPr>
          <a:xfrm>
            <a:off x="1506809" y="1759242"/>
            <a:ext cx="829992" cy="487016"/>
          </a:xfrm>
          <a:prstGeom prst="right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8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BE61B77-908F-FF02-1DA2-A416C2176F43}"/>
              </a:ext>
            </a:extLst>
          </p:cNvPr>
          <p:cNvSpPr/>
          <p:nvPr/>
        </p:nvSpPr>
        <p:spPr>
          <a:xfrm>
            <a:off x="858080" y="750626"/>
            <a:ext cx="7185991" cy="25752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   Whichever method you use to find a </a:t>
            </a:r>
            <a:r>
              <a:rPr lang="en-US" sz="2400" dirty="0" err="1">
                <a:solidFill>
                  <a:schemeClr val="tx1"/>
                </a:solidFill>
              </a:rPr>
              <a:t>Perlego</a:t>
            </a:r>
            <a:r>
              <a:rPr lang="en-US" sz="2400" dirty="0">
                <a:solidFill>
                  <a:schemeClr val="tx1"/>
                </a:solidFill>
              </a:rPr>
              <a:t> eBook,  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 </a:t>
            </a:r>
            <a:r>
              <a:rPr lang="en-US" sz="2400" b="1" dirty="0">
                <a:solidFill>
                  <a:schemeClr val="tx1"/>
                </a:solidFill>
              </a:rPr>
              <a:t>you will need to contact the Library to obtain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  permission.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6700BFA-FBF6-590E-A740-795EB4C51897}"/>
              </a:ext>
            </a:extLst>
          </p:cNvPr>
          <p:cNvSpPr/>
          <p:nvPr/>
        </p:nvSpPr>
        <p:spPr>
          <a:xfrm>
            <a:off x="4314303" y="3887672"/>
            <a:ext cx="7185991" cy="25752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    It is important to follow the instructions in the 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   following slides so that you are not charged for 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   using </a:t>
            </a:r>
            <a:r>
              <a:rPr lang="en-US" sz="2400" b="1" dirty="0" err="1">
                <a:solidFill>
                  <a:schemeClr val="tx1"/>
                </a:solidFill>
              </a:rPr>
              <a:t>Perlego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A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17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E24023-D46C-60C2-82B2-0E4734701A94}"/>
              </a:ext>
            </a:extLst>
          </p:cNvPr>
          <p:cNvSpPr txBox="1"/>
          <p:nvPr/>
        </p:nvSpPr>
        <p:spPr>
          <a:xfrm>
            <a:off x="1394800" y="4368360"/>
            <a:ext cx="9402400" cy="14617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  <a:spcAft>
                <a:spcPts val="816"/>
              </a:spcAft>
            </a:pPr>
            <a:r>
              <a:rPr lang="en-US" sz="2400" dirty="0">
                <a:effectLst/>
              </a:rPr>
              <a:t>If you have not requested access to Perlego, </a:t>
            </a:r>
            <a:r>
              <a:rPr lang="en-US" sz="2400" dirty="0"/>
              <a:t>please send an email via the </a:t>
            </a:r>
            <a:r>
              <a:rPr lang="en-US" sz="2400" dirty="0">
                <a:solidFill>
                  <a:srgbClr val="FF0000"/>
                </a:solidFill>
                <a:effectLst/>
              </a:rPr>
              <a:t>Contact Us </a:t>
            </a:r>
            <a:r>
              <a:rPr lang="en-US" sz="2400" dirty="0"/>
              <a:t>form </a:t>
            </a:r>
            <a:r>
              <a:rPr lang="en-US" sz="2400" dirty="0">
                <a:effectLst/>
              </a:rPr>
              <a:t>on the Library home page, </a:t>
            </a:r>
            <a:r>
              <a:rPr lang="en-US" sz="2400" dirty="0"/>
              <a:t>asking for instructions to be sent to you.</a:t>
            </a:r>
            <a:r>
              <a:rPr lang="en-US" sz="2400" dirty="0">
                <a:effectLst/>
              </a:rPr>
              <a:t> </a:t>
            </a:r>
            <a:endParaRPr lang="en-US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816"/>
              </a:spcAft>
            </a:pPr>
            <a:endParaRPr lang="en-US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816"/>
              </a:spcAft>
            </a:pPr>
            <a:r>
              <a:rPr lang="en-US" sz="2400" dirty="0"/>
              <a:t> </a:t>
            </a:r>
            <a:r>
              <a:rPr lang="en-US" sz="24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https://www.library.nsw.uca.org.au/contacting-us/contact-us</a:t>
            </a:r>
            <a:endParaRPr lang="en-US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Aft>
                <a:spcPts val="816"/>
              </a:spcAft>
            </a:pPr>
            <a:endParaRPr lang="en-AU" sz="3200" dirty="0">
              <a:latin typeface="+mn-lt"/>
            </a:endParaRPr>
          </a:p>
          <a:p>
            <a:pPr algn="ctr" defTabSz="914400">
              <a:lnSpc>
                <a:spcPct val="90000"/>
              </a:lnSpc>
              <a:spcAft>
                <a:spcPts val="816"/>
              </a:spcAft>
            </a:pPr>
            <a:endParaRPr lang="en-AU" sz="2800" dirty="0">
              <a:latin typeface="+mn-lt"/>
            </a:endParaRPr>
          </a:p>
          <a:p>
            <a:pPr algn="ctr" defTabSz="914400">
              <a:lnSpc>
                <a:spcPct val="90000"/>
              </a:lnSpc>
              <a:spcAft>
                <a:spcPts val="816"/>
              </a:spcAft>
            </a:pPr>
            <a:endParaRPr lang="en-AU" sz="2800" dirty="0">
              <a:latin typeface="+mn-lt"/>
            </a:endParaRPr>
          </a:p>
          <a:p>
            <a:pPr algn="ctr" defTabSz="914400">
              <a:lnSpc>
                <a:spcPct val="90000"/>
              </a:lnSpc>
              <a:spcAft>
                <a:spcPts val="816"/>
              </a:spcAft>
            </a:pP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E2BB38-5B0D-36DE-73D2-DA930158B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65" y="642050"/>
            <a:ext cx="11612714" cy="333260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708C37B5-976F-D059-B6CC-62E26E5CA68F}"/>
              </a:ext>
            </a:extLst>
          </p:cNvPr>
          <p:cNvSpPr/>
          <p:nvPr/>
        </p:nvSpPr>
        <p:spPr>
          <a:xfrm>
            <a:off x="5596689" y="1681251"/>
            <a:ext cx="998621" cy="431321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rgbClr val="92D050"/>
                </a:solidFill>
              </a:ln>
              <a:noFill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14FA9-8701-0816-0D2C-A04A3DE43BA8}"/>
              </a:ext>
            </a:extLst>
          </p:cNvPr>
          <p:cNvSpPr/>
          <p:nvPr/>
        </p:nvSpPr>
        <p:spPr>
          <a:xfrm>
            <a:off x="381965" y="6037118"/>
            <a:ext cx="11810035" cy="6707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23CBA1-B7F9-8A54-DE77-2E01F0C25784}"/>
              </a:ext>
            </a:extLst>
          </p:cNvPr>
          <p:cNvSpPr/>
          <p:nvPr/>
        </p:nvSpPr>
        <p:spPr>
          <a:xfrm>
            <a:off x="114300" y="6037118"/>
            <a:ext cx="145473" cy="6707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4EC5D5-2ECA-CC3D-DE2A-FBD601625EB1}"/>
              </a:ext>
            </a:extLst>
          </p:cNvPr>
          <p:cNvSpPr/>
          <p:nvPr/>
        </p:nvSpPr>
        <p:spPr>
          <a:xfrm>
            <a:off x="1257300" y="381443"/>
            <a:ext cx="9362209" cy="637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Content Placeholder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F14546DF-857F-0674-48CC-657E5EB73E1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49" r="84772" b="9264"/>
          <a:stretch/>
        </p:blipFill>
        <p:spPr>
          <a:xfrm>
            <a:off x="468639" y="3670224"/>
            <a:ext cx="1577321" cy="69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67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BCDA16-18C2-AEE6-8ED9-BC201DDADCF3}"/>
              </a:ext>
            </a:extLst>
          </p:cNvPr>
          <p:cNvSpPr txBox="1"/>
          <p:nvPr/>
        </p:nvSpPr>
        <p:spPr>
          <a:xfrm>
            <a:off x="546959" y="2057050"/>
            <a:ext cx="4282984" cy="3509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Please complete the form stating you wish to access </a:t>
            </a:r>
            <a:r>
              <a:rPr lang="en-US" sz="2400" dirty="0" err="1"/>
              <a:t>Perlego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Once this form has been submitted, Camden Theological Library will send you a URL via your email to enable you to set up an account in </a:t>
            </a:r>
            <a:r>
              <a:rPr lang="en-US" sz="2400" dirty="0" err="1"/>
              <a:t>Perlego</a:t>
            </a:r>
            <a:r>
              <a:rPr lang="en-US" sz="2400" dirty="0"/>
              <a:t>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Follow the steps below and you will then be able to access the eBook.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96B636-5014-F9EA-53E0-FDE2440FA9F0}"/>
              </a:ext>
            </a:extLst>
          </p:cNvPr>
          <p:cNvSpPr txBox="1"/>
          <p:nvPr/>
        </p:nvSpPr>
        <p:spPr>
          <a:xfrm>
            <a:off x="616533" y="878663"/>
            <a:ext cx="3515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Contact Us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16E94C-43AC-3865-1476-70FCF656ABFC}"/>
              </a:ext>
            </a:extLst>
          </p:cNvPr>
          <p:cNvSpPr/>
          <p:nvPr/>
        </p:nvSpPr>
        <p:spPr>
          <a:xfrm>
            <a:off x="358509" y="5760090"/>
            <a:ext cx="11833490" cy="740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6EBCAE-6C05-4EF9-A492-96FEB27B50FE}"/>
              </a:ext>
            </a:extLst>
          </p:cNvPr>
          <p:cNvSpPr/>
          <p:nvPr/>
        </p:nvSpPr>
        <p:spPr>
          <a:xfrm>
            <a:off x="67427" y="5760090"/>
            <a:ext cx="154124" cy="740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A8414F-9511-4CCE-1163-FB6DC940E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701" y="80881"/>
            <a:ext cx="4473788" cy="627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83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3C3E77-6B37-EC1B-33C5-34ECF489A20A}"/>
              </a:ext>
            </a:extLst>
          </p:cNvPr>
          <p:cNvSpPr/>
          <p:nvPr/>
        </p:nvSpPr>
        <p:spPr>
          <a:xfrm>
            <a:off x="6096000" y="2561164"/>
            <a:ext cx="915227" cy="199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5ED56D-07F1-C208-44D2-3138076776C6}"/>
              </a:ext>
            </a:extLst>
          </p:cNvPr>
          <p:cNvSpPr/>
          <p:nvPr/>
        </p:nvSpPr>
        <p:spPr>
          <a:xfrm>
            <a:off x="6465852" y="2760949"/>
            <a:ext cx="1002988" cy="2624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6393AFF-13A1-05D3-0FCA-F9B40AFFAC05}"/>
              </a:ext>
            </a:extLst>
          </p:cNvPr>
          <p:cNvSpPr/>
          <p:nvPr/>
        </p:nvSpPr>
        <p:spPr>
          <a:xfrm>
            <a:off x="608258" y="649142"/>
            <a:ext cx="4719250" cy="31519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32688">
              <a:spcAft>
                <a:spcPts val="600"/>
              </a:spcAft>
            </a:pP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Firstly, go to your email and click on the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Perlego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link that has been sent to you.</a:t>
            </a:r>
            <a:endParaRPr lang="en-US" sz="32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FFDE09B-A882-D85D-FF95-0DC738853578}"/>
              </a:ext>
            </a:extLst>
          </p:cNvPr>
          <p:cNvSpPr/>
          <p:nvPr/>
        </p:nvSpPr>
        <p:spPr>
          <a:xfrm>
            <a:off x="5371610" y="3429000"/>
            <a:ext cx="6162261" cy="2927350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32688">
              <a:spcAft>
                <a:spcPts val="600"/>
              </a:spcAft>
            </a:pPr>
            <a:endParaRPr lang="en-US" sz="2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04E67EA-6F79-DF43-2881-BF131AA4B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9815" y="3801133"/>
            <a:ext cx="5985849" cy="1995283"/>
          </a:xfrm>
          <a:prstGeom prst="rect">
            <a:avLst/>
          </a:prstGeom>
        </p:spPr>
      </p:pic>
      <p:pic>
        <p:nvPicPr>
          <p:cNvPr id="48" name="Graphic 47" descr="Arrow: Rotate right with solid fill">
            <a:extLst>
              <a:ext uri="{FF2B5EF4-FFF2-40B4-BE49-F238E27FC236}">
                <a16:creationId xmlns:a16="http://schemas.microsoft.com/office/drawing/2014/main" id="{7C83A9EE-4C87-9224-9565-7FF7F13AA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4033" y="1252694"/>
            <a:ext cx="1922938" cy="217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484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800CC6-B6C7-0B3F-9B39-A914FAB80844}"/>
              </a:ext>
            </a:extLst>
          </p:cNvPr>
          <p:cNvGrpSpPr/>
          <p:nvPr/>
        </p:nvGrpSpPr>
        <p:grpSpPr>
          <a:xfrm>
            <a:off x="2089377" y="536785"/>
            <a:ext cx="5514703" cy="2601141"/>
            <a:chOff x="973182" y="3179172"/>
            <a:chExt cx="5514703" cy="2601141"/>
          </a:xfrm>
          <a:solidFill>
            <a:schemeClr val="accent4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3C25119-DA05-94C7-208C-765E3146FDF5}"/>
                </a:ext>
              </a:extLst>
            </p:cNvPr>
            <p:cNvSpPr/>
            <p:nvPr/>
          </p:nvSpPr>
          <p:spPr>
            <a:xfrm>
              <a:off x="973182" y="3179172"/>
              <a:ext cx="5514703" cy="2601141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4">
                  <a:lumMod val="75000"/>
                </a:schemeClr>
              </a:solidFill>
            </a:ln>
            <a:effectLst/>
            <a:sp3d>
              <a:bevelT w="139700" h="1397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2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2FF03C2C-DAF9-F916-9AA7-755787F0E990}"/>
                </a:ext>
              </a:extLst>
            </p:cNvPr>
            <p:cNvSpPr txBox="1"/>
            <p:nvPr/>
          </p:nvSpPr>
          <p:spPr>
            <a:xfrm>
              <a:off x="1049366" y="3255357"/>
              <a:ext cx="5298243" cy="2448771"/>
            </a:xfrm>
            <a:prstGeom prst="rect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  <a:effectLst/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108000" defTabSz="923544">
                <a:lnSpc>
                  <a:spcPct val="90000"/>
                </a:lnSpc>
                <a:spcBef>
                  <a:spcPts val="1010"/>
                </a:spcBef>
                <a:defRPr/>
              </a:pPr>
              <a:r>
                <a:rPr lang="en-US" sz="2800" b="1" kern="120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Once you have received the email, click on the link which will redirect you to </a:t>
              </a:r>
              <a:r>
                <a:rPr lang="en-US" sz="2800" b="1" kern="1200" dirty="0" err="1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Perlego’s</a:t>
              </a:r>
              <a:r>
                <a:rPr lang="en-US" sz="2800" b="1" kern="120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 website to complete the sign in process</a:t>
              </a:r>
            </a:p>
          </p:txBody>
        </p:sp>
      </p:grp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5F8C50A-354B-4860-50F8-1321B14E6C94}"/>
              </a:ext>
            </a:extLst>
          </p:cNvPr>
          <p:cNvSpPr/>
          <p:nvPr/>
        </p:nvSpPr>
        <p:spPr>
          <a:xfrm>
            <a:off x="643467" y="3898552"/>
            <a:ext cx="5252168" cy="2266014"/>
          </a:xfrm>
          <a:prstGeom prst="roundRect">
            <a:avLst/>
          </a:prstGeom>
          <a:noFill/>
          <a:ln w="76200"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32688">
              <a:spcAft>
                <a:spcPts val="600"/>
              </a:spcAft>
            </a:pPr>
            <a:endParaRPr 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75D217-43A1-DCB8-5AA1-4BFB58B03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980" y="4199985"/>
            <a:ext cx="4989445" cy="1663148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77CEA85-33FC-1B63-B6CA-0809E693D0E9}"/>
              </a:ext>
            </a:extLst>
          </p:cNvPr>
          <p:cNvSpPr/>
          <p:nvPr/>
        </p:nvSpPr>
        <p:spPr>
          <a:xfrm>
            <a:off x="7384773" y="3674711"/>
            <a:ext cx="4485493" cy="23909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defTabSz="923544">
              <a:lnSpc>
                <a:spcPct val="90000"/>
              </a:lnSpc>
              <a:spcBef>
                <a:spcPts val="1010"/>
              </a:spcBef>
              <a:defRPr/>
            </a:pPr>
            <a:r>
              <a:rPr lang="en-US" sz="2400" b="1" kern="1200" dirty="0">
                <a:solidFill>
                  <a:srgbClr val="B30000"/>
                </a:solidFill>
                <a:latin typeface="Calibri" panose="020F0502020204030204"/>
                <a:ea typeface="+mn-ea"/>
                <a:cs typeface="+mn-cs"/>
              </a:rPr>
              <a:t>See next slides for images of what the correct sign in process is like. </a:t>
            </a:r>
            <a:r>
              <a:rPr lang="en-US" sz="2400" b="1" u="sng" kern="1200" dirty="0">
                <a:solidFill>
                  <a:srgbClr val="B30000"/>
                </a:solidFill>
                <a:latin typeface="Calibri" panose="020F0502020204030204"/>
                <a:ea typeface="+mn-ea"/>
                <a:cs typeface="+mn-cs"/>
              </a:rPr>
              <a:t>Make sure to complete each step</a:t>
            </a:r>
            <a:endParaRPr kumimoji="0" lang="en-AU" sz="2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11FCF30B-C014-9469-8CA7-207342F40133}"/>
              </a:ext>
            </a:extLst>
          </p:cNvPr>
          <p:cNvSpPr/>
          <p:nvPr/>
        </p:nvSpPr>
        <p:spPr>
          <a:xfrm>
            <a:off x="3962402" y="3200369"/>
            <a:ext cx="844826" cy="621998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F6B49A8D-B124-D512-325C-55758BF72323}"/>
              </a:ext>
            </a:extLst>
          </p:cNvPr>
          <p:cNvSpPr/>
          <p:nvPr/>
        </p:nvSpPr>
        <p:spPr>
          <a:xfrm>
            <a:off x="6217369" y="4591877"/>
            <a:ext cx="967039" cy="70567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31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C385C781-92C9-3017-73AE-D1F5E5D66B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8" t="3096" r="3372" b="4335"/>
          <a:stretch/>
        </p:blipFill>
        <p:spPr bwMode="auto">
          <a:xfrm>
            <a:off x="142147" y="2794154"/>
            <a:ext cx="3648075" cy="3294380"/>
          </a:xfrm>
          <a:prstGeom prst="rect">
            <a:avLst/>
          </a:prstGeom>
          <a:ln>
            <a:solidFill>
              <a:schemeClr val="accent4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D244C67A-281E-35F8-6855-90522AE88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187" y="2794154"/>
            <a:ext cx="3522079" cy="3294380"/>
          </a:xfrm>
          <a:prstGeom prst="rect">
            <a:avLst/>
          </a:prstGeom>
          <a:ln>
            <a:solidFill>
              <a:schemeClr val="accent4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AC5853-85FB-46DB-7EF3-F927D95C8D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39"/>
          <a:stretch/>
        </p:blipFill>
        <p:spPr>
          <a:xfrm>
            <a:off x="7776231" y="2801583"/>
            <a:ext cx="3466129" cy="2467824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705BAA3-5417-76A5-90F0-4C8F26A3BCBA}"/>
              </a:ext>
            </a:extLst>
          </p:cNvPr>
          <p:cNvSpPr/>
          <p:nvPr/>
        </p:nvSpPr>
        <p:spPr>
          <a:xfrm>
            <a:off x="4160746" y="4364155"/>
            <a:ext cx="1335820" cy="143123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497E0F-5C6A-3F12-DB2E-FE70144ADA94}"/>
              </a:ext>
            </a:extLst>
          </p:cNvPr>
          <p:cNvSpPr/>
          <p:nvPr/>
        </p:nvSpPr>
        <p:spPr>
          <a:xfrm>
            <a:off x="4160746" y="3648537"/>
            <a:ext cx="524785" cy="14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3B2B2F-481C-205A-59F8-E3191500E290}"/>
              </a:ext>
            </a:extLst>
          </p:cNvPr>
          <p:cNvSpPr/>
          <p:nvPr/>
        </p:nvSpPr>
        <p:spPr>
          <a:xfrm>
            <a:off x="5947137" y="3648536"/>
            <a:ext cx="524785" cy="14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81DFEF7-2020-99EB-F070-B5E40CBB8D5D}"/>
              </a:ext>
            </a:extLst>
          </p:cNvPr>
          <p:cNvSpPr/>
          <p:nvPr/>
        </p:nvSpPr>
        <p:spPr>
          <a:xfrm>
            <a:off x="5925934" y="4364155"/>
            <a:ext cx="1335820" cy="1755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F91C55-B6DE-8AAD-76AB-4A2139F44D08}"/>
              </a:ext>
            </a:extLst>
          </p:cNvPr>
          <p:cNvSpPr txBox="1"/>
          <p:nvPr/>
        </p:nvSpPr>
        <p:spPr>
          <a:xfrm>
            <a:off x="4097138" y="3600355"/>
            <a:ext cx="1309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Jane</a:t>
            </a:r>
            <a:endParaRPr lang="en-A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682EF9-52AB-A156-A754-7123530E56CC}"/>
              </a:ext>
            </a:extLst>
          </p:cNvPr>
          <p:cNvSpPr txBox="1"/>
          <p:nvPr/>
        </p:nvSpPr>
        <p:spPr>
          <a:xfrm>
            <a:off x="5875795" y="3596986"/>
            <a:ext cx="1309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Doe</a:t>
            </a:r>
            <a:endParaRPr lang="en-A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F12CBAA-76F1-E418-E384-B8071BD6F04A}"/>
              </a:ext>
            </a:extLst>
          </p:cNvPr>
          <p:cNvSpPr txBox="1"/>
          <p:nvPr/>
        </p:nvSpPr>
        <p:spPr>
          <a:xfrm>
            <a:off x="4102244" y="4310568"/>
            <a:ext cx="1309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janedoe@gmail.com</a:t>
            </a:r>
            <a:endParaRPr lang="en-A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DB6B69A-2CA5-9D6E-D72D-5358DD6C07E6}"/>
              </a:ext>
            </a:extLst>
          </p:cNvPr>
          <p:cNvSpPr txBox="1"/>
          <p:nvPr/>
        </p:nvSpPr>
        <p:spPr>
          <a:xfrm>
            <a:off x="5871047" y="4308906"/>
            <a:ext cx="1309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janedoe@gmail.com</a:t>
            </a:r>
            <a:endParaRPr lang="en-A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DDDDB5-D26B-5B30-05F0-C07E90FBDCB6}"/>
              </a:ext>
            </a:extLst>
          </p:cNvPr>
          <p:cNvSpPr txBox="1"/>
          <p:nvPr/>
        </p:nvSpPr>
        <p:spPr>
          <a:xfrm>
            <a:off x="132938" y="2390744"/>
            <a:ext cx="502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1.</a:t>
            </a:r>
            <a:endParaRPr lang="en-AU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7AF511-226C-288A-5F98-13847842C338}"/>
              </a:ext>
            </a:extLst>
          </p:cNvPr>
          <p:cNvSpPr txBox="1"/>
          <p:nvPr/>
        </p:nvSpPr>
        <p:spPr>
          <a:xfrm>
            <a:off x="4022187" y="2401473"/>
            <a:ext cx="502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2.</a:t>
            </a:r>
            <a:endParaRPr lang="en-AU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28C597-911C-BA1B-0A23-33B071A3314A}"/>
              </a:ext>
            </a:extLst>
          </p:cNvPr>
          <p:cNvSpPr txBox="1"/>
          <p:nvPr/>
        </p:nvSpPr>
        <p:spPr>
          <a:xfrm>
            <a:off x="7776231" y="2394018"/>
            <a:ext cx="502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3.</a:t>
            </a:r>
            <a:endParaRPr lang="en-AU" sz="20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1584E43-EB1A-6726-A8FE-807D3D2612C8}"/>
              </a:ext>
            </a:extLst>
          </p:cNvPr>
          <p:cNvSpPr/>
          <p:nvPr/>
        </p:nvSpPr>
        <p:spPr>
          <a:xfrm>
            <a:off x="762186" y="450822"/>
            <a:ext cx="10327496" cy="174098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AU" sz="2600" dirty="0">
                <a:solidFill>
                  <a:schemeClr val="tx1"/>
                </a:solidFill>
              </a:rPr>
              <a:t>Complete each step to create your account - using your personal details - name, email and create your own individual password.  </a:t>
            </a:r>
          </a:p>
          <a:p>
            <a:pPr marL="0" indent="0">
              <a:buNone/>
            </a:pPr>
            <a:r>
              <a:rPr lang="en-AU" sz="2600" dirty="0">
                <a:solidFill>
                  <a:schemeClr val="tx1"/>
                </a:solidFill>
              </a:rPr>
              <a:t>Welcome to </a:t>
            </a:r>
            <a:r>
              <a:rPr lang="en-AU" sz="2600" dirty="0" err="1">
                <a:solidFill>
                  <a:schemeClr val="tx1"/>
                </a:solidFill>
              </a:rPr>
              <a:t>Perlego</a:t>
            </a:r>
            <a:r>
              <a:rPr lang="en-AU" sz="2600" dirty="0">
                <a:solidFill>
                  <a:schemeClr val="tx1"/>
                </a:solidFill>
              </a:rPr>
              <a:t>!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A6B7156-55DC-5C46-7E5F-38F25AF0B5D5}"/>
              </a:ext>
            </a:extLst>
          </p:cNvPr>
          <p:cNvSpPr/>
          <p:nvPr/>
        </p:nvSpPr>
        <p:spPr>
          <a:xfrm>
            <a:off x="308113" y="6459534"/>
            <a:ext cx="11883887" cy="26745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endParaRPr lang="en-AU" sz="24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3189729-AAD7-1683-3EEC-EA8388C8F9D3}"/>
              </a:ext>
            </a:extLst>
          </p:cNvPr>
          <p:cNvSpPr/>
          <p:nvPr/>
        </p:nvSpPr>
        <p:spPr>
          <a:xfrm>
            <a:off x="0" y="6459534"/>
            <a:ext cx="228600" cy="26745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84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527</Words>
  <Application>Microsoft Office PowerPoint</Application>
  <PresentationFormat>Widescreen</PresentationFormat>
  <Paragraphs>56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Office Theme</vt:lpstr>
      <vt:lpstr>Office Theme</vt:lpstr>
      <vt:lpstr>  Accessing Perlego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Accessing Perlego</dc:title>
  <dc:creator>Deanna Moore</dc:creator>
  <cp:lastModifiedBy>Moira Bryant</cp:lastModifiedBy>
  <cp:revision>9</cp:revision>
  <cp:lastPrinted>2024-05-28T23:04:39Z</cp:lastPrinted>
  <dcterms:created xsi:type="dcterms:W3CDTF">2024-05-22T02:35:43Z</dcterms:created>
  <dcterms:modified xsi:type="dcterms:W3CDTF">2024-06-11T22:38:13Z</dcterms:modified>
</cp:coreProperties>
</file>