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309" r:id="rId3"/>
    <p:sldId id="337" r:id="rId4"/>
    <p:sldId id="389" r:id="rId5"/>
    <p:sldId id="390" r:id="rId6"/>
    <p:sldId id="358" r:id="rId7"/>
    <p:sldId id="343" r:id="rId8"/>
    <p:sldId id="391" r:id="rId9"/>
    <p:sldId id="388" r:id="rId10"/>
    <p:sldId id="374" r:id="rId11"/>
    <p:sldId id="284" r:id="rId12"/>
    <p:sldId id="365" r:id="rId13"/>
    <p:sldId id="347" r:id="rId14"/>
    <p:sldId id="366" r:id="rId15"/>
    <p:sldId id="348" r:id="rId16"/>
    <p:sldId id="264" r:id="rId17"/>
    <p:sldId id="368" r:id="rId18"/>
    <p:sldId id="369" r:id="rId19"/>
    <p:sldId id="370" r:id="rId20"/>
    <p:sldId id="373" r:id="rId21"/>
    <p:sldId id="287" r:id="rId22"/>
    <p:sldId id="288" r:id="rId23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5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7E03E-9A05-4A7C-AC9C-9743DB50818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0BD7C4-8EAE-498C-A5C5-6A4C469512A8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   Publication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Date</a:t>
          </a:r>
        </a:p>
      </dgm:t>
    </dgm:pt>
    <dgm:pt modelId="{6571C5E9-CB13-41FD-B987-A970FEB80907}" type="parTrans" cxnId="{9B4270D9-5C06-41B3-AB3E-AA67C6335E38}">
      <dgm:prSet/>
      <dgm:spPr/>
      <dgm:t>
        <a:bodyPr/>
        <a:lstStyle/>
        <a:p>
          <a:endParaRPr lang="en-US"/>
        </a:p>
      </dgm:t>
    </dgm:pt>
    <dgm:pt modelId="{5DC4ABF4-A62F-419D-A7CD-9CB091B5B923}" type="sibTrans" cxnId="{9B4270D9-5C06-41B3-AB3E-AA67C6335E38}">
      <dgm:prSet/>
      <dgm:spPr/>
      <dgm:t>
        <a:bodyPr/>
        <a:lstStyle/>
        <a:p>
          <a:endParaRPr lang="en-US"/>
        </a:p>
      </dgm:t>
    </dgm:pt>
    <dgm:pt modelId="{E9B65F90-3922-4F99-8AA3-373D33A4ECAB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2   Source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Types</a:t>
          </a:r>
        </a:p>
      </dgm:t>
    </dgm:pt>
    <dgm:pt modelId="{D2021598-1CA2-44F5-BDB1-DB5B88F6F825}" type="parTrans" cxnId="{5E71E1BE-D9EE-4192-9173-A2ABD4DEB484}">
      <dgm:prSet/>
      <dgm:spPr/>
      <dgm:t>
        <a:bodyPr/>
        <a:lstStyle/>
        <a:p>
          <a:endParaRPr lang="en-US"/>
        </a:p>
      </dgm:t>
    </dgm:pt>
    <dgm:pt modelId="{08D25B56-BC1A-4EB5-BEAC-80E6D1313D4A}" type="sibTrans" cxnId="{5E71E1BE-D9EE-4192-9173-A2ABD4DEB484}">
      <dgm:prSet/>
      <dgm:spPr/>
      <dgm:t>
        <a:bodyPr/>
        <a:lstStyle/>
        <a:p>
          <a:endParaRPr lang="en-US"/>
        </a:p>
      </dgm:t>
    </dgm:pt>
    <dgm:pt modelId="{D4E9F5E0-4193-421E-9AD0-7E86080B5F64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3   Subject</a:t>
          </a:r>
        </a:p>
      </dgm:t>
    </dgm:pt>
    <dgm:pt modelId="{CF6ED7CC-5343-4278-AD99-A90F48017DAC}" type="parTrans" cxnId="{EB86AB29-C156-4918-B930-DCAA26909116}">
      <dgm:prSet/>
      <dgm:spPr/>
      <dgm:t>
        <a:bodyPr/>
        <a:lstStyle/>
        <a:p>
          <a:endParaRPr lang="en-US"/>
        </a:p>
      </dgm:t>
    </dgm:pt>
    <dgm:pt modelId="{AE8D9A52-3609-4632-9145-53117A566AEC}" type="sibTrans" cxnId="{EB86AB29-C156-4918-B930-DCAA26909116}">
      <dgm:prSet/>
      <dgm:spPr/>
      <dgm:t>
        <a:bodyPr/>
        <a:lstStyle/>
        <a:p>
          <a:endParaRPr lang="en-US"/>
        </a:p>
      </dgm:t>
    </dgm:pt>
    <dgm:pt modelId="{DBCD973C-4051-40AF-BD2F-EC1A89AA9884}" type="pres">
      <dgm:prSet presAssocID="{7447E03E-9A05-4A7C-AC9C-9743DB508185}" presName="linear" presStyleCnt="0">
        <dgm:presLayoutVars>
          <dgm:dir/>
          <dgm:animLvl val="lvl"/>
          <dgm:resizeHandles val="exact"/>
        </dgm:presLayoutVars>
      </dgm:prSet>
      <dgm:spPr/>
    </dgm:pt>
    <dgm:pt modelId="{C0701ECE-858D-40D4-8A72-393BCC854ADF}" type="pres">
      <dgm:prSet presAssocID="{490BD7C4-8EAE-498C-A5C5-6A4C469512A8}" presName="parentLin" presStyleCnt="0"/>
      <dgm:spPr/>
    </dgm:pt>
    <dgm:pt modelId="{9A6DA727-72D6-4D2D-8F5E-B0B4D4D061D2}" type="pres">
      <dgm:prSet presAssocID="{490BD7C4-8EAE-498C-A5C5-6A4C469512A8}" presName="parentLeftMargin" presStyleLbl="node1" presStyleIdx="0" presStyleCnt="3"/>
      <dgm:spPr/>
    </dgm:pt>
    <dgm:pt modelId="{49F75D3C-82C3-4BD1-AB79-85065D76CD87}" type="pres">
      <dgm:prSet presAssocID="{490BD7C4-8EAE-498C-A5C5-6A4C469512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6720F1-0319-448B-956D-27C720E3AE3A}" type="pres">
      <dgm:prSet presAssocID="{490BD7C4-8EAE-498C-A5C5-6A4C469512A8}" presName="negativeSpace" presStyleCnt="0"/>
      <dgm:spPr/>
    </dgm:pt>
    <dgm:pt modelId="{925A066E-547A-4C09-B5F6-60BD42C18CA9}" type="pres">
      <dgm:prSet presAssocID="{490BD7C4-8EAE-498C-A5C5-6A4C469512A8}" presName="childText" presStyleLbl="conFgAcc1" presStyleIdx="0" presStyleCnt="3">
        <dgm:presLayoutVars>
          <dgm:bulletEnabled val="1"/>
        </dgm:presLayoutVars>
      </dgm:prSet>
      <dgm:spPr/>
    </dgm:pt>
    <dgm:pt modelId="{FB39C513-9CE5-4D92-8558-A433906C3EA0}" type="pres">
      <dgm:prSet presAssocID="{5DC4ABF4-A62F-419D-A7CD-9CB091B5B923}" presName="spaceBetweenRectangles" presStyleCnt="0"/>
      <dgm:spPr/>
    </dgm:pt>
    <dgm:pt modelId="{94139DBC-2E37-4F03-B4F3-69C1BED1DECC}" type="pres">
      <dgm:prSet presAssocID="{E9B65F90-3922-4F99-8AA3-373D33A4ECAB}" presName="parentLin" presStyleCnt="0"/>
      <dgm:spPr/>
    </dgm:pt>
    <dgm:pt modelId="{88BA3517-E4E4-4F98-916A-034548D65E96}" type="pres">
      <dgm:prSet presAssocID="{E9B65F90-3922-4F99-8AA3-373D33A4ECAB}" presName="parentLeftMargin" presStyleLbl="node1" presStyleIdx="0" presStyleCnt="3"/>
      <dgm:spPr/>
    </dgm:pt>
    <dgm:pt modelId="{D6384967-CBD6-4A9B-BC0C-7AA3D0C19C85}" type="pres">
      <dgm:prSet presAssocID="{E9B65F90-3922-4F99-8AA3-373D33A4ECA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A6CB94-C34D-46D5-8537-3776F00839A3}" type="pres">
      <dgm:prSet presAssocID="{E9B65F90-3922-4F99-8AA3-373D33A4ECAB}" presName="negativeSpace" presStyleCnt="0"/>
      <dgm:spPr/>
    </dgm:pt>
    <dgm:pt modelId="{116DD30B-86A1-45C6-85C9-D8B9467C6ABF}" type="pres">
      <dgm:prSet presAssocID="{E9B65F90-3922-4F99-8AA3-373D33A4ECAB}" presName="childText" presStyleLbl="conFgAcc1" presStyleIdx="1" presStyleCnt="3">
        <dgm:presLayoutVars>
          <dgm:bulletEnabled val="1"/>
        </dgm:presLayoutVars>
      </dgm:prSet>
      <dgm:spPr/>
    </dgm:pt>
    <dgm:pt modelId="{BCE96B58-DC0D-4AC5-9F95-7EB58FDD0D41}" type="pres">
      <dgm:prSet presAssocID="{08D25B56-BC1A-4EB5-BEAC-80E6D1313D4A}" presName="spaceBetweenRectangles" presStyleCnt="0"/>
      <dgm:spPr/>
    </dgm:pt>
    <dgm:pt modelId="{E7A1FEE2-12F6-444B-BC21-33CEE0A4FF68}" type="pres">
      <dgm:prSet presAssocID="{D4E9F5E0-4193-421E-9AD0-7E86080B5F64}" presName="parentLin" presStyleCnt="0"/>
      <dgm:spPr/>
    </dgm:pt>
    <dgm:pt modelId="{58478B87-C2E5-4715-A023-CDF6C3DA1577}" type="pres">
      <dgm:prSet presAssocID="{D4E9F5E0-4193-421E-9AD0-7E86080B5F64}" presName="parentLeftMargin" presStyleLbl="node1" presStyleIdx="1" presStyleCnt="3"/>
      <dgm:spPr/>
    </dgm:pt>
    <dgm:pt modelId="{7403AEBC-B394-45D1-BD9C-63F6D4BF2AD0}" type="pres">
      <dgm:prSet presAssocID="{D4E9F5E0-4193-421E-9AD0-7E86080B5F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59DF101-B42E-4B22-925D-EAB250950E5B}" type="pres">
      <dgm:prSet presAssocID="{D4E9F5E0-4193-421E-9AD0-7E86080B5F64}" presName="negativeSpace" presStyleCnt="0"/>
      <dgm:spPr/>
    </dgm:pt>
    <dgm:pt modelId="{938EF89C-6874-446B-9199-C3B7A22CAA00}" type="pres">
      <dgm:prSet presAssocID="{D4E9F5E0-4193-421E-9AD0-7E86080B5F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AE1A0F-F802-44DD-B659-47A5D43E3B97}" type="presOf" srcId="{7447E03E-9A05-4A7C-AC9C-9743DB508185}" destId="{DBCD973C-4051-40AF-BD2F-EC1A89AA9884}" srcOrd="0" destOrd="0" presId="urn:microsoft.com/office/officeart/2005/8/layout/list1"/>
    <dgm:cxn modelId="{EB86AB29-C156-4918-B930-DCAA26909116}" srcId="{7447E03E-9A05-4A7C-AC9C-9743DB508185}" destId="{D4E9F5E0-4193-421E-9AD0-7E86080B5F64}" srcOrd="2" destOrd="0" parTransId="{CF6ED7CC-5343-4278-AD99-A90F48017DAC}" sibTransId="{AE8D9A52-3609-4632-9145-53117A566AEC}"/>
    <dgm:cxn modelId="{616451AE-31A1-4EC9-B142-1E745CA443CB}" type="presOf" srcId="{D4E9F5E0-4193-421E-9AD0-7E86080B5F64}" destId="{58478B87-C2E5-4715-A023-CDF6C3DA1577}" srcOrd="0" destOrd="0" presId="urn:microsoft.com/office/officeart/2005/8/layout/list1"/>
    <dgm:cxn modelId="{471C62B2-1115-4714-9799-E1B13826197E}" type="presOf" srcId="{490BD7C4-8EAE-498C-A5C5-6A4C469512A8}" destId="{49F75D3C-82C3-4BD1-AB79-85065D76CD87}" srcOrd="1" destOrd="0" presId="urn:microsoft.com/office/officeart/2005/8/layout/list1"/>
    <dgm:cxn modelId="{799908BB-C105-44DE-9191-7CAB23E31752}" type="presOf" srcId="{E9B65F90-3922-4F99-8AA3-373D33A4ECAB}" destId="{D6384967-CBD6-4A9B-BC0C-7AA3D0C19C85}" srcOrd="1" destOrd="0" presId="urn:microsoft.com/office/officeart/2005/8/layout/list1"/>
    <dgm:cxn modelId="{5E71E1BE-D9EE-4192-9173-A2ABD4DEB484}" srcId="{7447E03E-9A05-4A7C-AC9C-9743DB508185}" destId="{E9B65F90-3922-4F99-8AA3-373D33A4ECAB}" srcOrd="1" destOrd="0" parTransId="{D2021598-1CA2-44F5-BDB1-DB5B88F6F825}" sibTransId="{08D25B56-BC1A-4EB5-BEAC-80E6D1313D4A}"/>
    <dgm:cxn modelId="{E962ACCB-4E96-41B3-98E9-F89141FE5F95}" type="presOf" srcId="{490BD7C4-8EAE-498C-A5C5-6A4C469512A8}" destId="{9A6DA727-72D6-4D2D-8F5E-B0B4D4D061D2}" srcOrd="0" destOrd="0" presId="urn:microsoft.com/office/officeart/2005/8/layout/list1"/>
    <dgm:cxn modelId="{CD666ED4-BA7C-4979-9F48-8B1842B85147}" type="presOf" srcId="{D4E9F5E0-4193-421E-9AD0-7E86080B5F64}" destId="{7403AEBC-B394-45D1-BD9C-63F6D4BF2AD0}" srcOrd="1" destOrd="0" presId="urn:microsoft.com/office/officeart/2005/8/layout/list1"/>
    <dgm:cxn modelId="{9B4270D9-5C06-41B3-AB3E-AA67C6335E38}" srcId="{7447E03E-9A05-4A7C-AC9C-9743DB508185}" destId="{490BD7C4-8EAE-498C-A5C5-6A4C469512A8}" srcOrd="0" destOrd="0" parTransId="{6571C5E9-CB13-41FD-B987-A970FEB80907}" sibTransId="{5DC4ABF4-A62F-419D-A7CD-9CB091B5B923}"/>
    <dgm:cxn modelId="{19B5BBE0-4889-45F5-84BF-49D14E6832C3}" type="presOf" srcId="{E9B65F90-3922-4F99-8AA3-373D33A4ECAB}" destId="{88BA3517-E4E4-4F98-916A-034548D65E96}" srcOrd="0" destOrd="0" presId="urn:microsoft.com/office/officeart/2005/8/layout/list1"/>
    <dgm:cxn modelId="{51C45117-C08C-446D-B1EB-C4035FF18252}" type="presParOf" srcId="{DBCD973C-4051-40AF-BD2F-EC1A89AA9884}" destId="{C0701ECE-858D-40D4-8A72-393BCC854ADF}" srcOrd="0" destOrd="0" presId="urn:microsoft.com/office/officeart/2005/8/layout/list1"/>
    <dgm:cxn modelId="{FC200FB1-B031-41D0-9123-CD98AA8C3E08}" type="presParOf" srcId="{C0701ECE-858D-40D4-8A72-393BCC854ADF}" destId="{9A6DA727-72D6-4D2D-8F5E-B0B4D4D061D2}" srcOrd="0" destOrd="0" presId="urn:microsoft.com/office/officeart/2005/8/layout/list1"/>
    <dgm:cxn modelId="{1C882A68-34BC-46D5-AC44-FBA5F77D51A2}" type="presParOf" srcId="{C0701ECE-858D-40D4-8A72-393BCC854ADF}" destId="{49F75D3C-82C3-4BD1-AB79-85065D76CD87}" srcOrd="1" destOrd="0" presId="urn:microsoft.com/office/officeart/2005/8/layout/list1"/>
    <dgm:cxn modelId="{F5C99693-5917-44AB-BA45-F8F5A28DAAF4}" type="presParOf" srcId="{DBCD973C-4051-40AF-BD2F-EC1A89AA9884}" destId="{E76720F1-0319-448B-956D-27C720E3AE3A}" srcOrd="1" destOrd="0" presId="urn:microsoft.com/office/officeart/2005/8/layout/list1"/>
    <dgm:cxn modelId="{15972CAD-C83B-4ECA-971C-958BAE055D65}" type="presParOf" srcId="{DBCD973C-4051-40AF-BD2F-EC1A89AA9884}" destId="{925A066E-547A-4C09-B5F6-60BD42C18CA9}" srcOrd="2" destOrd="0" presId="urn:microsoft.com/office/officeart/2005/8/layout/list1"/>
    <dgm:cxn modelId="{FF81A35E-1C08-475A-BCC8-AA56EB924460}" type="presParOf" srcId="{DBCD973C-4051-40AF-BD2F-EC1A89AA9884}" destId="{FB39C513-9CE5-4D92-8558-A433906C3EA0}" srcOrd="3" destOrd="0" presId="urn:microsoft.com/office/officeart/2005/8/layout/list1"/>
    <dgm:cxn modelId="{497EF125-1750-4FB9-AD40-2F6FC44168ED}" type="presParOf" srcId="{DBCD973C-4051-40AF-BD2F-EC1A89AA9884}" destId="{94139DBC-2E37-4F03-B4F3-69C1BED1DECC}" srcOrd="4" destOrd="0" presId="urn:microsoft.com/office/officeart/2005/8/layout/list1"/>
    <dgm:cxn modelId="{0F3B75F2-8B2B-4FD6-AF9E-2649993E5ECC}" type="presParOf" srcId="{94139DBC-2E37-4F03-B4F3-69C1BED1DECC}" destId="{88BA3517-E4E4-4F98-916A-034548D65E96}" srcOrd="0" destOrd="0" presId="urn:microsoft.com/office/officeart/2005/8/layout/list1"/>
    <dgm:cxn modelId="{A7047F46-7934-4501-BF10-563F39183C27}" type="presParOf" srcId="{94139DBC-2E37-4F03-B4F3-69C1BED1DECC}" destId="{D6384967-CBD6-4A9B-BC0C-7AA3D0C19C85}" srcOrd="1" destOrd="0" presId="urn:microsoft.com/office/officeart/2005/8/layout/list1"/>
    <dgm:cxn modelId="{23AD0314-4562-4D07-B4F1-748529F95C49}" type="presParOf" srcId="{DBCD973C-4051-40AF-BD2F-EC1A89AA9884}" destId="{20A6CB94-C34D-46D5-8537-3776F00839A3}" srcOrd="5" destOrd="0" presId="urn:microsoft.com/office/officeart/2005/8/layout/list1"/>
    <dgm:cxn modelId="{4B2D0456-F3DE-4E98-BC5A-470AD3355EB2}" type="presParOf" srcId="{DBCD973C-4051-40AF-BD2F-EC1A89AA9884}" destId="{116DD30B-86A1-45C6-85C9-D8B9467C6ABF}" srcOrd="6" destOrd="0" presId="urn:microsoft.com/office/officeart/2005/8/layout/list1"/>
    <dgm:cxn modelId="{F440AC8E-94E9-4015-92B7-06F59B4CD8F0}" type="presParOf" srcId="{DBCD973C-4051-40AF-BD2F-EC1A89AA9884}" destId="{BCE96B58-DC0D-4AC5-9F95-7EB58FDD0D41}" srcOrd="7" destOrd="0" presId="urn:microsoft.com/office/officeart/2005/8/layout/list1"/>
    <dgm:cxn modelId="{4FBC081A-8FC2-4486-9B54-3E0382B152CB}" type="presParOf" srcId="{DBCD973C-4051-40AF-BD2F-EC1A89AA9884}" destId="{E7A1FEE2-12F6-444B-BC21-33CEE0A4FF68}" srcOrd="8" destOrd="0" presId="urn:microsoft.com/office/officeart/2005/8/layout/list1"/>
    <dgm:cxn modelId="{06ACBA06-3A2C-42B6-B823-6BA3E39648D4}" type="presParOf" srcId="{E7A1FEE2-12F6-444B-BC21-33CEE0A4FF68}" destId="{58478B87-C2E5-4715-A023-CDF6C3DA1577}" srcOrd="0" destOrd="0" presId="urn:microsoft.com/office/officeart/2005/8/layout/list1"/>
    <dgm:cxn modelId="{2FCF242F-CEF6-4362-83C3-0BD57572E3FF}" type="presParOf" srcId="{E7A1FEE2-12F6-444B-BC21-33CEE0A4FF68}" destId="{7403AEBC-B394-45D1-BD9C-63F6D4BF2AD0}" srcOrd="1" destOrd="0" presId="urn:microsoft.com/office/officeart/2005/8/layout/list1"/>
    <dgm:cxn modelId="{147C90F8-A2BE-4F9F-9DD0-546A4AB2D738}" type="presParOf" srcId="{DBCD973C-4051-40AF-BD2F-EC1A89AA9884}" destId="{859DF101-B42E-4B22-925D-EAB250950E5B}" srcOrd="9" destOrd="0" presId="urn:microsoft.com/office/officeart/2005/8/layout/list1"/>
    <dgm:cxn modelId="{740D506F-D091-4DC3-9FA6-A3E00261AE02}" type="presParOf" srcId="{DBCD973C-4051-40AF-BD2F-EC1A89AA9884}" destId="{938EF89C-6874-446B-9199-C3B7A22CAA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A066E-547A-4C09-B5F6-60BD42C18CA9}">
      <dsp:nvSpPr>
        <dsp:cNvPr id="0" name=""/>
        <dsp:cNvSpPr/>
      </dsp:nvSpPr>
      <dsp:spPr>
        <a:xfrm>
          <a:off x="0" y="643710"/>
          <a:ext cx="690051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75D3C-82C3-4BD1-AB79-85065D76CD87}">
      <dsp:nvSpPr>
        <dsp:cNvPr id="0" name=""/>
        <dsp:cNvSpPr/>
      </dsp:nvSpPr>
      <dsp:spPr>
        <a:xfrm>
          <a:off x="345025" y="23790"/>
          <a:ext cx="4830358" cy="1239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1   Publication</a:t>
          </a:r>
          <a:r>
            <a:rPr lang="en-US" sz="4200" kern="1200" dirty="0"/>
            <a:t> </a:t>
          </a:r>
          <a:r>
            <a:rPr lang="en-US" sz="4200" kern="1200" dirty="0">
              <a:solidFill>
                <a:schemeClr val="tx1"/>
              </a:solidFill>
            </a:rPr>
            <a:t>Date</a:t>
          </a:r>
        </a:p>
      </dsp:txBody>
      <dsp:txXfrm>
        <a:off x="405549" y="84314"/>
        <a:ext cx="4709310" cy="1118792"/>
      </dsp:txXfrm>
    </dsp:sp>
    <dsp:sp modelId="{116DD30B-86A1-45C6-85C9-D8B9467C6ABF}">
      <dsp:nvSpPr>
        <dsp:cNvPr id="0" name=""/>
        <dsp:cNvSpPr/>
      </dsp:nvSpPr>
      <dsp:spPr>
        <a:xfrm>
          <a:off x="0" y="2548830"/>
          <a:ext cx="690051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84967-CBD6-4A9B-BC0C-7AA3D0C19C85}">
      <dsp:nvSpPr>
        <dsp:cNvPr id="0" name=""/>
        <dsp:cNvSpPr/>
      </dsp:nvSpPr>
      <dsp:spPr>
        <a:xfrm>
          <a:off x="345025" y="1928910"/>
          <a:ext cx="4830358" cy="1239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2   Source</a:t>
          </a:r>
          <a:r>
            <a:rPr lang="en-US" sz="4200" kern="1200" dirty="0"/>
            <a:t> </a:t>
          </a:r>
          <a:r>
            <a:rPr lang="en-US" sz="4200" kern="1200" dirty="0">
              <a:solidFill>
                <a:schemeClr val="tx1"/>
              </a:solidFill>
            </a:rPr>
            <a:t>Types</a:t>
          </a:r>
        </a:p>
      </dsp:txBody>
      <dsp:txXfrm>
        <a:off x="405549" y="1989434"/>
        <a:ext cx="4709310" cy="1118792"/>
      </dsp:txXfrm>
    </dsp:sp>
    <dsp:sp modelId="{938EF89C-6874-446B-9199-C3B7A22CAA00}">
      <dsp:nvSpPr>
        <dsp:cNvPr id="0" name=""/>
        <dsp:cNvSpPr/>
      </dsp:nvSpPr>
      <dsp:spPr>
        <a:xfrm>
          <a:off x="0" y="4453950"/>
          <a:ext cx="690051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3AEBC-B394-45D1-BD9C-63F6D4BF2AD0}">
      <dsp:nvSpPr>
        <dsp:cNvPr id="0" name=""/>
        <dsp:cNvSpPr/>
      </dsp:nvSpPr>
      <dsp:spPr>
        <a:xfrm>
          <a:off x="345025" y="3834030"/>
          <a:ext cx="4830358" cy="1239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3   Subject</a:t>
          </a:r>
        </a:p>
      </dsp:txBody>
      <dsp:txXfrm>
        <a:off x="405549" y="3894554"/>
        <a:ext cx="4709310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r">
              <a:defRPr sz="1200"/>
            </a:lvl1pPr>
          </a:lstStyle>
          <a:p>
            <a:fld id="{B895A837-8810-4506-8AF7-FD55B429906F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20" rIns="92438" bIns="462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3"/>
          </a:xfrm>
          <a:prstGeom prst="rect">
            <a:avLst/>
          </a:prstGeom>
        </p:spPr>
        <p:txBody>
          <a:bodyPr vert="horz" lIns="92438" tIns="46220" rIns="92438" bIns="462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r">
              <a:defRPr sz="1200"/>
            </a:lvl1pPr>
          </a:lstStyle>
          <a:p>
            <a:fld id="{D3E7213F-451A-4684-95CF-21F7624C6A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26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9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resource provides an introduction at the new version of ‘Revelation’, the way results are displayed and some new features which are available.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9"/>
              </a:spcAft>
            </a:pPr>
            <a:r>
              <a:rPr lang="en-US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search Revelation you can locate Print books, eBooks and Full Text Journal articles.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815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9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88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9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78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9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874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9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10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9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266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9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21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900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498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430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893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210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144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you like more Help?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274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69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31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561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699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87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9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021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2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33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213F-451A-4684-95CF-21F7624C6AC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66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58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90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27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87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47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38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59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46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92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2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C934-BABB-4AB9-96B5-2282E8788E21}" type="datetimeFigureOut">
              <a:rPr lang="en-AU" smtClean="0"/>
              <a:t>12/06/2024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4F39-C231-4CB0-92ED-742F2E16F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6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help-information-problem-solution-101370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ibrary@nswacr.uca.org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y.nsw.uca.org.a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cid:image001.png@01DA9BBC.42A57EB0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1.png@01DA9BBC.42A57E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y.nsw.uca.org.au/contacting-us/contact-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B246A20E-BE2D-A976-CD08-ED7EC7432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239" y="1525536"/>
            <a:ext cx="3775459" cy="3775459"/>
          </a:xfrm>
          <a:prstGeom prst="rect">
            <a:avLst/>
          </a:prstGeom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3E93D-B505-20C6-E4F3-9C2302FFA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8453" y="3080084"/>
            <a:ext cx="4704346" cy="1780050"/>
          </a:xfrm>
        </p:spPr>
        <p:txBody>
          <a:bodyPr anchor="b">
            <a:normAutofit/>
          </a:bodyPr>
          <a:lstStyle/>
          <a:p>
            <a:pPr algn="l">
              <a:spcAft>
                <a:spcPts val="816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resource provides an introduction to locating and accessing Journal articles  in ‘Revelation’</a:t>
            </a:r>
            <a:endParaRPr lang="en-A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B1F37-FC04-4D72-6469-AC400A878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1" y="1338146"/>
            <a:ext cx="5384800" cy="1370877"/>
          </a:xfrm>
        </p:spPr>
        <p:txBody>
          <a:bodyPr anchor="t">
            <a:normAutofit fontScale="85000" lnSpcReduction="10000"/>
          </a:bodyPr>
          <a:lstStyle/>
          <a:p>
            <a:r>
              <a:rPr lang="en-AU" sz="4000" b="1" dirty="0">
                <a:solidFill>
                  <a:srgbClr val="C00000"/>
                </a:solidFill>
              </a:rPr>
              <a:t>Searching </a:t>
            </a:r>
            <a:r>
              <a:rPr lang="en-AU" sz="4000" b="1" cap="none" dirty="0">
                <a:solidFill>
                  <a:srgbClr val="C00000"/>
                </a:solidFill>
                <a:latin typeface="+mn-lt"/>
              </a:rPr>
              <a:t>for Journal articles</a:t>
            </a:r>
            <a:endParaRPr lang="en-AU" sz="2000" dirty="0"/>
          </a:p>
          <a:p>
            <a:r>
              <a:rPr lang="en-AU" sz="4000" b="1" dirty="0">
                <a:solidFill>
                  <a:srgbClr val="C00000"/>
                </a:solidFill>
              </a:rPr>
              <a:t>using Revelation</a:t>
            </a:r>
            <a:endParaRPr lang="en-A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2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889D-1BE3-7C09-4888-6780EA0548A0}"/>
              </a:ext>
            </a:extLst>
          </p:cNvPr>
          <p:cNvSpPr txBox="1"/>
          <p:nvPr/>
        </p:nvSpPr>
        <p:spPr>
          <a:xfrm>
            <a:off x="775608" y="2111008"/>
            <a:ext cx="324147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LH column of the results, there are some options to limit the results by -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3" name="TextBox 4">
            <a:extLst>
              <a:ext uri="{FF2B5EF4-FFF2-40B4-BE49-F238E27FC236}">
                <a16:creationId xmlns:a16="http://schemas.microsoft.com/office/drawing/2014/main" id="{77543DCE-20D3-3580-E53B-3DF2CF3F7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38616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088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889D-1BE3-7C09-4888-6780EA0548A0}"/>
              </a:ext>
            </a:extLst>
          </p:cNvPr>
          <p:cNvSpPr txBox="1"/>
          <p:nvPr/>
        </p:nvSpPr>
        <p:spPr>
          <a:xfrm>
            <a:off x="459565" y="2248147"/>
            <a:ext cx="4180328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81306-720A-6E08-FE96-EDE7E3B6A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60" y="1159328"/>
            <a:ext cx="7340421" cy="3899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14D705-C106-3DDA-4EE8-F867EFF37B52}"/>
              </a:ext>
            </a:extLst>
          </p:cNvPr>
          <p:cNvSpPr txBox="1"/>
          <p:nvPr/>
        </p:nvSpPr>
        <p:spPr>
          <a:xfrm>
            <a:off x="459566" y="788562"/>
            <a:ext cx="4081780" cy="1371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Publication Date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6BA656-31CB-5E6C-F100-988EF4201F00}"/>
              </a:ext>
            </a:extLst>
          </p:cNvPr>
          <p:cNvSpPr/>
          <p:nvPr/>
        </p:nvSpPr>
        <p:spPr>
          <a:xfrm>
            <a:off x="4709715" y="4004118"/>
            <a:ext cx="906400" cy="3520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AF9974-B50C-B17A-9B50-4273BA934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8" y="2246622"/>
            <a:ext cx="2681390" cy="35165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8E8F778-2416-2F58-5B13-C9E0F92DC2D9}"/>
              </a:ext>
            </a:extLst>
          </p:cNvPr>
          <p:cNvSpPr/>
          <p:nvPr/>
        </p:nvSpPr>
        <p:spPr>
          <a:xfrm>
            <a:off x="1359569" y="4473532"/>
            <a:ext cx="1284456" cy="665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889D-1BE3-7C09-4888-6780EA0548A0}"/>
              </a:ext>
            </a:extLst>
          </p:cNvPr>
          <p:cNvSpPr txBox="1"/>
          <p:nvPr/>
        </p:nvSpPr>
        <p:spPr>
          <a:xfrm>
            <a:off x="459565" y="2248147"/>
            <a:ext cx="4180328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C71F1-4565-E9A0-228F-A86A661A5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03" y="1269869"/>
            <a:ext cx="3370715" cy="4085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9FBAA8-E32C-82AF-C83F-564D3793F979}"/>
              </a:ext>
            </a:extLst>
          </p:cNvPr>
          <p:cNvSpPr txBox="1"/>
          <p:nvPr/>
        </p:nvSpPr>
        <p:spPr>
          <a:xfrm>
            <a:off x="533133" y="2541456"/>
            <a:ext cx="4352509" cy="265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limit the date by changing the years in the 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From/To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boxes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also limit the date by moving the </a:t>
            </a:r>
            <a:r>
              <a:rPr lang="en-US" sz="2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 bar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F1B58C-734D-6C0E-BD54-B2EB4B2721AA}"/>
              </a:ext>
            </a:extLst>
          </p:cNvPr>
          <p:cNvSpPr/>
          <p:nvPr/>
        </p:nvSpPr>
        <p:spPr>
          <a:xfrm>
            <a:off x="8301788" y="4021969"/>
            <a:ext cx="1479885" cy="7425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889D-1BE3-7C09-4888-6780EA0548A0}"/>
              </a:ext>
            </a:extLst>
          </p:cNvPr>
          <p:cNvSpPr txBox="1"/>
          <p:nvPr/>
        </p:nvSpPr>
        <p:spPr>
          <a:xfrm>
            <a:off x="631049" y="2034008"/>
            <a:ext cx="4008843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DC57E-E535-B09C-1810-DE3F0166F9E3}"/>
              </a:ext>
            </a:extLst>
          </p:cNvPr>
          <p:cNvSpPr/>
          <p:nvPr/>
        </p:nvSpPr>
        <p:spPr>
          <a:xfrm>
            <a:off x="5117281" y="1714815"/>
            <a:ext cx="1071583" cy="1318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26CBC-6B82-AC94-B887-9355E265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969" y="1539885"/>
            <a:ext cx="9013250" cy="4788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04016-B5B4-1A7D-725B-7B562A0C9925}"/>
              </a:ext>
            </a:extLst>
          </p:cNvPr>
          <p:cNvSpPr txBox="1"/>
          <p:nvPr/>
        </p:nvSpPr>
        <p:spPr>
          <a:xfrm>
            <a:off x="631050" y="1339263"/>
            <a:ext cx="239991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Source Types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5142E5-8941-D2DA-1277-1ADCD8D9D9C8}"/>
              </a:ext>
            </a:extLst>
          </p:cNvPr>
          <p:cNvSpPr/>
          <p:nvPr/>
        </p:nvSpPr>
        <p:spPr>
          <a:xfrm>
            <a:off x="2881378" y="2827804"/>
            <a:ext cx="1440838" cy="39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0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889D-1BE3-7C09-4888-6780EA0548A0}"/>
              </a:ext>
            </a:extLst>
          </p:cNvPr>
          <p:cNvSpPr txBox="1"/>
          <p:nvPr/>
        </p:nvSpPr>
        <p:spPr>
          <a:xfrm>
            <a:off x="631049" y="2034008"/>
            <a:ext cx="4008843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04016-B5B4-1A7D-725B-7B562A0C9925}"/>
              </a:ext>
            </a:extLst>
          </p:cNvPr>
          <p:cNvSpPr txBox="1"/>
          <p:nvPr/>
        </p:nvSpPr>
        <p:spPr>
          <a:xfrm>
            <a:off x="602796" y="1366695"/>
            <a:ext cx="199714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1605C38-035C-53C2-AD42-8D099C0AA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191" y="1339263"/>
            <a:ext cx="9281830" cy="49309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B26A684-1C18-5FFF-7B32-7E02CAD01720}"/>
              </a:ext>
            </a:extLst>
          </p:cNvPr>
          <p:cNvSpPr/>
          <p:nvPr/>
        </p:nvSpPr>
        <p:spPr>
          <a:xfrm>
            <a:off x="2346213" y="3101485"/>
            <a:ext cx="1440838" cy="39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2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889D-1BE3-7C09-4888-6780EA0548A0}"/>
              </a:ext>
            </a:extLst>
          </p:cNvPr>
          <p:cNvSpPr txBox="1"/>
          <p:nvPr/>
        </p:nvSpPr>
        <p:spPr>
          <a:xfrm>
            <a:off x="631050" y="2111008"/>
            <a:ext cx="3579375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also search for Journal articles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written by a specific author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E960B4-5F1F-DB63-7D3D-7A6D8C32C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650" y="693000"/>
            <a:ext cx="7606118" cy="477103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3A4748F-82BF-BE7D-C30F-7145446BC00A}"/>
              </a:ext>
            </a:extLst>
          </p:cNvPr>
          <p:cNvSpPr/>
          <p:nvPr/>
        </p:nvSpPr>
        <p:spPr>
          <a:xfrm>
            <a:off x="6171932" y="693000"/>
            <a:ext cx="1607117" cy="62595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8735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410F1-0F18-DB3E-1B73-4EF17254217A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defTabSz="914400">
              <a:lnSpc>
                <a:spcPct val="90000"/>
              </a:lnSpc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5406E-7FAD-AEF3-2914-F84004BCD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987" y="1181255"/>
            <a:ext cx="8461012" cy="4494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90CB95-A895-5248-784C-8A7D9293D149}"/>
              </a:ext>
            </a:extLst>
          </p:cNvPr>
          <p:cNvSpPr txBox="1"/>
          <p:nvPr/>
        </p:nvSpPr>
        <p:spPr>
          <a:xfrm>
            <a:off x="616533" y="2061448"/>
            <a:ext cx="3114454" cy="302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Again, you can use the link to ATLA Religion Database to find journal articles written by or about him.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limit by 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Text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provide you with access to relevant articles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1D6B9F-19FE-9277-43F6-DA2BF9DE0F7F}"/>
              </a:ext>
            </a:extLst>
          </p:cNvPr>
          <p:cNvSpPr/>
          <p:nvPr/>
        </p:nvSpPr>
        <p:spPr>
          <a:xfrm>
            <a:off x="3572495" y="2945521"/>
            <a:ext cx="1355556" cy="4834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2924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410F1-0F18-DB3E-1B73-4EF17254217A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defTabSz="914400">
              <a:lnSpc>
                <a:spcPct val="90000"/>
              </a:lnSpc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0CB95-A895-5248-784C-8A7D9293D149}"/>
              </a:ext>
            </a:extLst>
          </p:cNvPr>
          <p:cNvSpPr txBox="1"/>
          <p:nvPr/>
        </p:nvSpPr>
        <p:spPr>
          <a:xfrm>
            <a:off x="645064" y="2108350"/>
            <a:ext cx="3114454" cy="3411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choose not to use ATLA Religion Database, you can use the 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Type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limiter in the Left Hand column of the main results screen.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Downloadable Article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this will enable you to access Full text articles.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D5081-54F3-B4DF-90ED-0D30D16C8D21}"/>
              </a:ext>
            </a:extLst>
          </p:cNvPr>
          <p:cNvSpPr txBox="1"/>
          <p:nvPr/>
        </p:nvSpPr>
        <p:spPr>
          <a:xfrm>
            <a:off x="616533" y="1034310"/>
            <a:ext cx="3273621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way to find journal articles: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1EF2CE8-C8A5-5916-63B1-C8E05BF53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556" y="1034310"/>
            <a:ext cx="8069253" cy="42074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B48F7BC-1943-03D2-0887-63381EE0A221}"/>
              </a:ext>
            </a:extLst>
          </p:cNvPr>
          <p:cNvSpPr/>
          <p:nvPr/>
        </p:nvSpPr>
        <p:spPr>
          <a:xfrm>
            <a:off x="4005554" y="2190914"/>
            <a:ext cx="1381074" cy="32368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6AB7EB-969E-7890-3DCB-E013472C6302}"/>
              </a:ext>
            </a:extLst>
          </p:cNvPr>
          <p:cNvSpPr/>
          <p:nvPr/>
        </p:nvSpPr>
        <p:spPr>
          <a:xfrm>
            <a:off x="4404582" y="3257107"/>
            <a:ext cx="1483303" cy="41409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639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410F1-0F18-DB3E-1B73-4EF17254217A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defTabSz="914400">
              <a:lnSpc>
                <a:spcPct val="90000"/>
              </a:lnSpc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0CB95-A895-5248-784C-8A7D9293D149}"/>
              </a:ext>
            </a:extLst>
          </p:cNvPr>
          <p:cNvSpPr txBox="1"/>
          <p:nvPr/>
        </p:nvSpPr>
        <p:spPr>
          <a:xfrm>
            <a:off x="496660" y="2714823"/>
            <a:ext cx="3114454" cy="215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Online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Full Text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article will be retrieved.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48F7BC-1943-03D2-0887-63381EE0A221}"/>
              </a:ext>
            </a:extLst>
          </p:cNvPr>
          <p:cNvSpPr/>
          <p:nvPr/>
        </p:nvSpPr>
        <p:spPr>
          <a:xfrm>
            <a:off x="4186302" y="2108350"/>
            <a:ext cx="1168534" cy="38684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6AB7EB-969E-7890-3DCB-E013472C6302}"/>
              </a:ext>
            </a:extLst>
          </p:cNvPr>
          <p:cNvSpPr/>
          <p:nvPr/>
        </p:nvSpPr>
        <p:spPr>
          <a:xfrm>
            <a:off x="4528261" y="3205121"/>
            <a:ext cx="1456689" cy="38684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20036C1-2C2E-AB98-9A3A-CD2728DF0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164" y="1202435"/>
            <a:ext cx="8170665" cy="43406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13E60B0-3008-D833-8050-541378B8B19A}"/>
              </a:ext>
            </a:extLst>
          </p:cNvPr>
          <p:cNvSpPr/>
          <p:nvPr/>
        </p:nvSpPr>
        <p:spPr>
          <a:xfrm>
            <a:off x="5696791" y="3810535"/>
            <a:ext cx="1714661" cy="45109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2701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410F1-0F18-DB3E-1B73-4EF17254217A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defTabSz="914400">
              <a:lnSpc>
                <a:spcPct val="90000"/>
              </a:lnSpc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0A77121-4DB7-347C-7E04-24DB5EB7F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67" y="260000"/>
            <a:ext cx="8612099" cy="52830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2E2761-1938-7A24-9CC7-D72C4CC828E4}"/>
              </a:ext>
            </a:extLst>
          </p:cNvPr>
          <p:cNvSpPr txBox="1"/>
          <p:nvPr/>
        </p:nvSpPr>
        <p:spPr>
          <a:xfrm>
            <a:off x="5696793" y="5822897"/>
            <a:ext cx="6184974" cy="391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9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articles will require you to use DTL2 and a special code. 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1B3D4E-3B8B-C188-6C5D-CCA8276F18AC}"/>
              </a:ext>
            </a:extLst>
          </p:cNvPr>
          <p:cNvSpPr/>
          <p:nvPr/>
        </p:nvSpPr>
        <p:spPr>
          <a:xfrm>
            <a:off x="5573116" y="3850106"/>
            <a:ext cx="1308948" cy="5293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1415F-F262-C958-010E-260AB49D2382}"/>
              </a:ext>
            </a:extLst>
          </p:cNvPr>
          <p:cNvSpPr txBox="1"/>
          <p:nvPr/>
        </p:nvSpPr>
        <p:spPr>
          <a:xfrm>
            <a:off x="645066" y="2141621"/>
            <a:ext cx="2314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Click on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PDF Full Text </a:t>
            </a:r>
            <a:r>
              <a:rPr lang="en-US" sz="2400" dirty="0"/>
              <a:t>to access the article</a:t>
            </a:r>
          </a:p>
        </p:txBody>
      </p:sp>
    </p:spTree>
    <p:extLst>
      <p:ext uri="{BB962C8B-B14F-4D97-AF65-F5344CB8AC3E}">
        <p14:creationId xmlns:p14="http://schemas.microsoft.com/office/powerpoint/2010/main" val="215759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71320-497B-7CC9-245C-95A32B5D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AU" sz="4800" dirty="0"/>
              <a:t>Before you begin…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2179-47A3-771D-7898-6AD995867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Please follow the series of slides about </a:t>
            </a:r>
            <a:r>
              <a:rPr lang="en-US" sz="2400" b="1" dirty="0">
                <a:solidFill>
                  <a:srgbClr val="FF0000"/>
                </a:solidFill>
              </a:rPr>
              <a:t>Searching Revelation </a:t>
            </a:r>
            <a:r>
              <a:rPr lang="en-US" sz="2400" dirty="0"/>
              <a:t>to understand the basic knowledge you need to search Revelation</a:t>
            </a:r>
          </a:p>
          <a:p>
            <a:endParaRPr lang="en-US" sz="2400" dirty="0"/>
          </a:p>
          <a:p>
            <a:endParaRPr lang="en-A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9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410F1-0F18-DB3E-1B73-4EF17254217A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defTabSz="914400">
              <a:lnSpc>
                <a:spcPct val="90000"/>
              </a:lnSpc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0CB95-A895-5248-784C-8A7D9293D149}"/>
              </a:ext>
            </a:extLst>
          </p:cNvPr>
          <p:cNvSpPr txBox="1"/>
          <p:nvPr/>
        </p:nvSpPr>
        <p:spPr>
          <a:xfrm>
            <a:off x="496660" y="2714823"/>
            <a:ext cx="311445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/>
              <a:t>You can now view the </a:t>
            </a:r>
            <a:r>
              <a:rPr lang="en-US" sz="2400" dirty="0">
                <a:solidFill>
                  <a:srgbClr val="FF0000"/>
                </a:solidFill>
              </a:rPr>
              <a:t>PDF Full Text </a:t>
            </a:r>
            <a:r>
              <a:rPr lang="en-US" sz="2400" dirty="0"/>
              <a:t>article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FD6EFC-3B3B-6087-74B6-18E8C33EF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99" y="332809"/>
            <a:ext cx="7168672" cy="59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5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B2D3E7A-6336-C2D7-EDF1-A73BF0A8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5183099" y="200704"/>
            <a:ext cx="5568739" cy="556873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788C34AB-ADA5-2259-A996-68CAA012074B}"/>
              </a:ext>
            </a:extLst>
          </p:cNvPr>
          <p:cNvSpPr/>
          <p:nvPr/>
        </p:nvSpPr>
        <p:spPr>
          <a:xfrm rot="16200000">
            <a:off x="1852615" y="2077767"/>
            <a:ext cx="2426381" cy="2702466"/>
          </a:xfrm>
          <a:prstGeom prst="flowChartOffpage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CB6AF-96B6-76F2-D719-45534B4545A7}"/>
              </a:ext>
            </a:extLst>
          </p:cNvPr>
          <p:cNvSpPr txBox="1"/>
          <p:nvPr/>
        </p:nvSpPr>
        <p:spPr>
          <a:xfrm>
            <a:off x="1991385" y="2644170"/>
            <a:ext cx="2148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Would you like more Help?</a:t>
            </a:r>
          </a:p>
        </p:txBody>
      </p:sp>
    </p:spTree>
    <p:extLst>
      <p:ext uri="{BB962C8B-B14F-4D97-AF65-F5344CB8AC3E}">
        <p14:creationId xmlns:p14="http://schemas.microsoft.com/office/powerpoint/2010/main" val="3758580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66431-78A1-0159-FC45-49F8D416E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55" y="578375"/>
            <a:ext cx="9875259" cy="2419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81E229-C50A-7F91-07CD-2DED0CBDECEC}"/>
              </a:ext>
            </a:extLst>
          </p:cNvPr>
          <p:cNvSpPr txBox="1"/>
          <p:nvPr/>
        </p:nvSpPr>
        <p:spPr>
          <a:xfrm>
            <a:off x="1841499" y="4148551"/>
            <a:ext cx="8615486" cy="239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We hope this has provided you with an overview of how to search for Journal articles in ‘Revelation’.  Please contact the Library if you need some additional assistance.</a:t>
            </a: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endParaRPr lang="en-US" sz="20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Email   </a:t>
            </a:r>
            <a:r>
              <a:rPr lang="en-US" sz="2000" u="sng" dirty="0">
                <a:effectLst/>
                <a:hlinkClick r:id="rId4"/>
              </a:rPr>
              <a:t>library@nswact.uca.org.au</a:t>
            </a:r>
            <a:endParaRPr lang="en-US" sz="2000" u="sng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endParaRPr lang="en-US" sz="20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Phone   02 8838 8940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E4B89-2430-E67A-979D-82331D072E7A}"/>
              </a:ext>
            </a:extLst>
          </p:cNvPr>
          <p:cNvSpPr txBox="1"/>
          <p:nvPr/>
        </p:nvSpPr>
        <p:spPr>
          <a:xfrm>
            <a:off x="6993948" y="5512089"/>
            <a:ext cx="447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contact the Library team by email or phone, and we will be happy to assist you</a:t>
            </a: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CA8DD4DB-B607-587E-4AD5-1B4222AD74A7}"/>
              </a:ext>
            </a:extLst>
          </p:cNvPr>
          <p:cNvSpPr/>
          <p:nvPr/>
        </p:nvSpPr>
        <p:spPr>
          <a:xfrm>
            <a:off x="6907213" y="5347907"/>
            <a:ext cx="4562856" cy="978311"/>
          </a:xfrm>
          <a:prstGeom prst="doubleWav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4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71320-497B-7CC9-245C-95A32B5D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R</a:t>
            </a:r>
            <a:r>
              <a:rPr lang="en-AU" sz="4800" dirty="0" err="1"/>
              <a:t>evelation</a:t>
            </a:r>
            <a:r>
              <a:rPr lang="en-AU" sz="4800" dirty="0"/>
              <a:t> provides access to </a:t>
            </a:r>
            <a:br>
              <a:rPr lang="en-AU" sz="4800" dirty="0"/>
            </a:br>
            <a:r>
              <a:rPr lang="en-AU" sz="4800" dirty="0"/>
              <a:t>many resources.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2179-47A3-771D-7898-6AD995867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search for </a:t>
            </a:r>
            <a:r>
              <a:rPr lang="en-A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Text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Journal articles in ‘Revelation’, the results will be taken from several Collections which have been integrated in ‘Revelation’. This gives you  a ‘one stop’ search experience.</a:t>
            </a:r>
          </a:p>
          <a:p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5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D142878-ACDD-76F3-D93F-4A977B7C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01" y="1011733"/>
            <a:ext cx="8921672" cy="1713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+mn-lt"/>
              </a:rPr>
              <a:t>A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ccess Revelation from the Library website  </a:t>
            </a:r>
            <a:b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600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  <a:hlinkClick r:id="rId3"/>
              </a:rPr>
              <a:t>https://www.library.nsw.uca.org.au/</a:t>
            </a: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441E015-5C52-63DD-F54F-15C1CF6D236B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1"/>
          <a:stretch>
            <a:fillRect/>
          </a:stretch>
        </p:blipFill>
        <p:spPr bwMode="auto">
          <a:xfrm>
            <a:off x="1369147" y="3429000"/>
            <a:ext cx="9453705" cy="2521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332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2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1E9FE9-F763-AE9C-9098-E62F441A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3429000"/>
            <a:ext cx="8921672" cy="17133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816"/>
              </a:spcAft>
            </a:pPr>
            <a:r>
              <a:rPr lang="en-US" sz="2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You begin your search by typing Keywords in the Search box.</a:t>
            </a:r>
            <a:br>
              <a:rPr lang="en-US" sz="2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Keywords can be words from a Title, a Subject (Topic) or a combination of words from a Title and the name of an Author.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B123FDB-8F36-12F1-657C-10C609821990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2" b="1"/>
          <a:stretch>
            <a:fillRect/>
          </a:stretch>
        </p:blipFill>
        <p:spPr bwMode="auto">
          <a:xfrm>
            <a:off x="867165" y="1368837"/>
            <a:ext cx="10454270" cy="1314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32CB47-3B8D-A3C1-1CC9-3808D8F0FBBE}"/>
              </a:ext>
            </a:extLst>
          </p:cNvPr>
          <p:cNvSpPr/>
          <p:nvPr/>
        </p:nvSpPr>
        <p:spPr>
          <a:xfrm>
            <a:off x="751822" y="1238491"/>
            <a:ext cx="5549462" cy="14449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6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2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7B16E-7802-7924-DE0E-47F9984F3B41}"/>
              </a:ext>
            </a:extLst>
          </p:cNvPr>
          <p:cNvSpPr txBox="1"/>
          <p:nvPr/>
        </p:nvSpPr>
        <p:spPr>
          <a:xfrm>
            <a:off x="1654998" y="3680350"/>
            <a:ext cx="8315879" cy="247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200" b="1" dirty="0">
                <a:solidFill>
                  <a:srgbClr val="C00000"/>
                </a:solidFill>
              </a:rPr>
              <a:t>For example…</a:t>
            </a:r>
            <a:br>
              <a:rPr lang="en-US" sz="2200" b="1" dirty="0">
                <a:solidFill>
                  <a:srgbClr val="C00000"/>
                </a:solidFill>
              </a:rPr>
            </a:br>
            <a:br>
              <a:rPr lang="en-US" sz="2200" kern="12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tx1"/>
                </a:solidFill>
                <a:ea typeface="+mj-ea"/>
                <a:cs typeface="+mj-cs"/>
              </a:rPr>
              <a:t>Enter your search terms (</a:t>
            </a:r>
            <a:r>
              <a:rPr lang="en-US" sz="2200" b="1" kern="1200" dirty="0">
                <a:solidFill>
                  <a:srgbClr val="FF0000"/>
                </a:solidFill>
                <a:ea typeface="+mj-ea"/>
                <a:cs typeface="+mj-cs"/>
              </a:rPr>
              <a:t>feminist theology</a:t>
            </a:r>
            <a:r>
              <a:rPr lang="en-US" sz="2200" kern="1200" dirty="0">
                <a:solidFill>
                  <a:schemeClr val="tx1"/>
                </a:solidFill>
                <a:ea typeface="+mj-ea"/>
                <a:cs typeface="+mj-cs"/>
              </a:rPr>
              <a:t>) in ‘Revelation’</a:t>
            </a: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br>
              <a:rPr lang="en-US" sz="2200" kern="12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tx1"/>
                </a:solidFill>
                <a:ea typeface="+mj-ea"/>
                <a:cs typeface="+mj-cs"/>
              </a:rPr>
              <a:t>Then select ‘Search’ or press ‘Enter’</a:t>
            </a: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200" dirty="0">
                <a:ea typeface="+mj-ea"/>
                <a:cs typeface="+mj-cs"/>
              </a:rPr>
              <a:t>This will retrieve many results.</a:t>
            </a: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462C1-C9C0-962F-7C45-67A02AD57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99" y="730264"/>
            <a:ext cx="10296602" cy="287200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59266D3-2BD3-E902-1078-C27345792D1E}"/>
              </a:ext>
            </a:extLst>
          </p:cNvPr>
          <p:cNvSpPr/>
          <p:nvPr/>
        </p:nvSpPr>
        <p:spPr>
          <a:xfrm>
            <a:off x="784483" y="3222764"/>
            <a:ext cx="1741029" cy="4378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8941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889D-1BE3-7C09-4888-6780EA0548A0}"/>
              </a:ext>
            </a:extLst>
          </p:cNvPr>
          <p:cNvSpPr txBox="1"/>
          <p:nvPr/>
        </p:nvSpPr>
        <p:spPr>
          <a:xfrm>
            <a:off x="616533" y="902367"/>
            <a:ext cx="4180328" cy="4820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200" b="1" dirty="0">
                <a:solidFill>
                  <a:srgbClr val="C00000"/>
                </a:solidFill>
              </a:rPr>
              <a:t>Limit the results to journal articles</a:t>
            </a: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000" dirty="0"/>
              <a:t>There are several ways in which you can then </a:t>
            </a:r>
            <a:r>
              <a:rPr lang="en-US" sz="2000" dirty="0">
                <a:solidFill>
                  <a:srgbClr val="FF0000"/>
                </a:solidFill>
              </a:rPr>
              <a:t>limit the results to journal articles</a:t>
            </a:r>
            <a:r>
              <a:rPr lang="en-US" sz="2000" dirty="0"/>
              <a:t>.</a:t>
            </a: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000" i="1" u="sng" dirty="0"/>
              <a:t>This is the simplest way</a:t>
            </a:r>
            <a:r>
              <a:rPr lang="en-US" sz="2000" dirty="0"/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 Click on the link at the bottom of the screen which will take you immediately to relevant journal articles in the 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 Religion Database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A79EA-00FA-CCB7-B1F4-FAD75D5FC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09" y="587829"/>
            <a:ext cx="6422340" cy="51351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79376E6-89CD-1216-FE0C-D404AE441CFD}"/>
              </a:ext>
            </a:extLst>
          </p:cNvPr>
          <p:cNvSpPr/>
          <p:nvPr/>
        </p:nvSpPr>
        <p:spPr>
          <a:xfrm>
            <a:off x="5578107" y="5176054"/>
            <a:ext cx="1869440" cy="584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889D-1BE3-7C09-4888-6780EA0548A0}"/>
              </a:ext>
            </a:extLst>
          </p:cNvPr>
          <p:cNvSpPr txBox="1"/>
          <p:nvPr/>
        </p:nvSpPr>
        <p:spPr>
          <a:xfrm>
            <a:off x="775608" y="2111008"/>
            <a:ext cx="3705210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ea typeface="+mj-ea"/>
                <a:cs typeface="+mj-cs"/>
              </a:rPr>
              <a:t>When you are asked to log in via this screen: </a:t>
            </a:r>
            <a:endParaRPr lang="en-US" sz="600" dirty="0"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" dirty="0"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ea typeface="+mj-ea"/>
                <a:cs typeface="+mj-cs"/>
              </a:rPr>
              <a:t>Enter your Library barcode and your password and click Sign in.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ea typeface="+mj-ea"/>
                <a:cs typeface="+mj-cs"/>
              </a:rPr>
              <a:t>If you have </a:t>
            </a:r>
            <a:r>
              <a:rPr lang="en-US" sz="2000" b="1" dirty="0">
                <a:ea typeface="+mj-ea"/>
                <a:cs typeface="+mj-cs"/>
              </a:rPr>
              <a:t>forgotten</a:t>
            </a:r>
            <a:r>
              <a:rPr lang="en-US" sz="2000" dirty="0">
                <a:ea typeface="+mj-ea"/>
                <a:cs typeface="+mj-cs"/>
              </a:rPr>
              <a:t> your password, you can reset it. You will receive instructions via an email.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ea typeface="+mj-ea"/>
              <a:cs typeface="+mj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AE908-72D3-A915-DE4A-E50F3FA8B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212" y="272744"/>
            <a:ext cx="6209554" cy="59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3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E24023-D46C-60C2-82B2-0E4734701A94}"/>
              </a:ext>
            </a:extLst>
          </p:cNvPr>
          <p:cNvSpPr txBox="1"/>
          <p:nvPr/>
        </p:nvSpPr>
        <p:spPr>
          <a:xfrm>
            <a:off x="1394800" y="4368360"/>
            <a:ext cx="9402400" cy="1461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400" dirty="0">
                <a:effectLst/>
              </a:rPr>
              <a:t>If you have </a:t>
            </a:r>
            <a:r>
              <a:rPr lang="en-US" sz="2400" b="1" dirty="0">
                <a:effectLst/>
              </a:rPr>
              <a:t>not set up </a:t>
            </a:r>
            <a:r>
              <a:rPr lang="en-US" sz="2400" dirty="0">
                <a:effectLst/>
              </a:rPr>
              <a:t>a Password, </a:t>
            </a:r>
            <a:r>
              <a:rPr lang="en-US" sz="2400" dirty="0"/>
              <a:t>please send an email via the </a:t>
            </a:r>
            <a:r>
              <a:rPr lang="en-US" sz="2400" dirty="0">
                <a:solidFill>
                  <a:srgbClr val="FF0000"/>
                </a:solidFill>
                <a:effectLst/>
              </a:rPr>
              <a:t>Contact Us </a:t>
            </a:r>
            <a:r>
              <a:rPr lang="en-US" sz="2400" dirty="0"/>
              <a:t>form </a:t>
            </a:r>
            <a:r>
              <a:rPr lang="en-US" sz="2400" dirty="0">
                <a:effectLst/>
              </a:rPr>
              <a:t>on the Library home page, </a:t>
            </a:r>
            <a:r>
              <a:rPr lang="en-US" sz="2400" dirty="0"/>
              <a:t>asking for instructions to be sent to you.</a:t>
            </a:r>
            <a:r>
              <a:rPr lang="en-US" sz="2400" dirty="0">
                <a:effectLst/>
              </a:rPr>
              <a:t> </a:t>
            </a:r>
            <a:endParaRPr lang="en-US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endParaRPr lang="en-US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16"/>
              </a:spcAft>
            </a:pPr>
            <a:r>
              <a:rPr lang="en-US" sz="2400" dirty="0"/>
              <a:t> </a:t>
            </a:r>
            <a:r>
              <a:rPr lang="en-US" sz="24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https://www.library.nsw.uca.org.au/contacting-us/contact-us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AU" sz="3200" dirty="0">
              <a:latin typeface="+mn-lt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AU" sz="2800" dirty="0">
              <a:latin typeface="+mn-lt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AU" sz="2800" dirty="0">
              <a:latin typeface="+mn-lt"/>
            </a:endParaRPr>
          </a:p>
          <a:p>
            <a:pPr algn="ctr" defTabSz="914400">
              <a:lnSpc>
                <a:spcPct val="90000"/>
              </a:lnSpc>
              <a:spcAft>
                <a:spcPts val="816"/>
              </a:spcAft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2BB38-5B0D-36DE-73D2-DA930158B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5" y="642050"/>
            <a:ext cx="11612714" cy="33326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08C37B5-976F-D059-B6CC-62E26E5CA68F}"/>
              </a:ext>
            </a:extLst>
          </p:cNvPr>
          <p:cNvSpPr/>
          <p:nvPr/>
        </p:nvSpPr>
        <p:spPr>
          <a:xfrm>
            <a:off x="5596689" y="1681251"/>
            <a:ext cx="998621" cy="43132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92D050"/>
                </a:solidFill>
              </a:ln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14FA9-8701-0816-0D2C-A04A3DE43BA8}"/>
              </a:ext>
            </a:extLst>
          </p:cNvPr>
          <p:cNvSpPr/>
          <p:nvPr/>
        </p:nvSpPr>
        <p:spPr>
          <a:xfrm>
            <a:off x="381965" y="6215950"/>
            <a:ext cx="11810035" cy="49192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23CBA1-B7F9-8A54-DE77-2E01F0C25784}"/>
              </a:ext>
            </a:extLst>
          </p:cNvPr>
          <p:cNvSpPr/>
          <p:nvPr/>
        </p:nvSpPr>
        <p:spPr>
          <a:xfrm>
            <a:off x="89452" y="6215950"/>
            <a:ext cx="170321" cy="49192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4EC5D5-2ECA-CC3D-DE2A-FBD601625EB1}"/>
              </a:ext>
            </a:extLst>
          </p:cNvPr>
          <p:cNvSpPr/>
          <p:nvPr/>
        </p:nvSpPr>
        <p:spPr>
          <a:xfrm>
            <a:off x="1257300" y="381443"/>
            <a:ext cx="9362209" cy="637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A999990-23B6-5D1E-2E59-CEE342AC55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9" r="84772" b="9264"/>
          <a:stretch/>
        </p:blipFill>
        <p:spPr>
          <a:xfrm>
            <a:off x="468640" y="3670224"/>
            <a:ext cx="1399918" cy="61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5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</TotalTime>
  <Words>687</Words>
  <Application>Microsoft Office PowerPoint</Application>
  <PresentationFormat>Widescreen</PresentationFormat>
  <Paragraphs>89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This resource provides an introduction to locating and accessing Journal articles  in ‘Revelation’</vt:lpstr>
      <vt:lpstr>Before you begin…</vt:lpstr>
      <vt:lpstr>Revelation provides access to  many resources.</vt:lpstr>
      <vt:lpstr>Access Revelation from the Library website   https://www.library.nsw.uca.org.au/</vt:lpstr>
      <vt:lpstr>You begin your search by typing Keywords in the Search box.  Keywords can be words from a Title, a Subject (Topic) or a combination of words from a Title and the name of an Author.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Revelation</dc:title>
  <dc:creator>Moira Bryant</dc:creator>
  <cp:lastModifiedBy>Moira Bryant</cp:lastModifiedBy>
  <cp:revision>67</cp:revision>
  <cp:lastPrinted>2024-05-05T22:56:40Z</cp:lastPrinted>
  <dcterms:created xsi:type="dcterms:W3CDTF">2022-11-08T23:21:43Z</dcterms:created>
  <dcterms:modified xsi:type="dcterms:W3CDTF">2024-06-11T22:55:28Z</dcterms:modified>
</cp:coreProperties>
</file>